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5588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1e40538cd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c1e40538cd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c1e40538cd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c1e40538cd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c1e40538cd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As with SN2 reactions, SN1 reactions do require a suitable leaving group that dissociates easily. As such a weak base makes a good leaving group.</a:t>
            </a:r>
            <a:endParaRPr>
              <a:latin typeface="Arial"/>
              <a:ea typeface="Arial"/>
              <a:cs typeface="Arial"/>
              <a:sym typeface="Arial"/>
            </a:endParaRPr>
          </a:p>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The order of reactivity of halogens towards these reactions is I&gt;Br&gt;Cl&gt;F.</a:t>
            </a:r>
            <a:endParaRPr>
              <a:latin typeface="Arial"/>
              <a:ea typeface="Arial"/>
              <a:cs typeface="Arial"/>
              <a:sym typeface="Arial"/>
            </a:endParaRPr>
          </a:p>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Polar protic solvents (water or alcohol) immensely accelerate the reaction as they help in formation of carbacation.</a:t>
            </a:r>
            <a:endParaRPr>
              <a:latin typeface="Arial"/>
              <a:ea typeface="Arial"/>
              <a:cs typeface="Arial"/>
              <a:sym typeface="Arial"/>
            </a:endParaRPr>
          </a:p>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Primary haloalkanes do not undergo SN1 reactions as the intermediate carbacation is hard to produce owing to its instability</a:t>
            </a:r>
            <a:endParaRPr>
              <a:latin typeface="Arial"/>
              <a:ea typeface="Arial"/>
              <a:cs typeface="Arial"/>
              <a:sym typeface="Arial"/>
            </a:endParaRPr>
          </a:p>
          <a:p>
            <a:pPr marL="0" lvl="0" indent="0" algn="l" rtl="0">
              <a:spcBef>
                <a:spcPts val="1200"/>
              </a:spcBef>
              <a:spcAft>
                <a:spcPts val="0"/>
              </a:spcAft>
              <a:buNone/>
            </a:pPr>
            <a:endParaRPr/>
          </a:p>
        </p:txBody>
      </p:sp>
      <p:sp>
        <p:nvSpPr>
          <p:cNvPr id="170" name="Google Shape;170;gc1e40538cd_0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1e40538cd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c1e40538cd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The carbacation formed in the first step has a trigonal planar conformation thus it has equal chances of being attacked from all two sides. This normally yields enantiomers that are both left and right-handed in equal proportions.</a:t>
            </a:r>
            <a:endParaRPr>
              <a:latin typeface="Arial"/>
              <a:ea typeface="Arial"/>
              <a:cs typeface="Arial"/>
              <a:sym typeface="Arial"/>
            </a:endParaRPr>
          </a:p>
          <a:p>
            <a:pPr marL="0" lvl="0" indent="0" algn="l" rtl="0">
              <a:spcBef>
                <a:spcPts val="1200"/>
              </a:spcBef>
              <a:spcAft>
                <a:spcPts val="0"/>
              </a:spcAft>
              <a:buNone/>
            </a:pPr>
            <a:endParaRPr/>
          </a:p>
        </p:txBody>
      </p:sp>
      <p:sp>
        <p:nvSpPr>
          <p:cNvPr id="177" name="Google Shape;177;gc1e40538cd_0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c1e40538cd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c1e40538cd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An EN2 reaction is an organic reaction where one substitute is removed/ eliminated from the substrate by a one-step mechanism. This reaction is bi-molecular, that is, a second order reaction.</a:t>
            </a:r>
            <a:endParaRPr>
              <a:latin typeface="Arial"/>
              <a:ea typeface="Arial"/>
              <a:cs typeface="Arial"/>
              <a:sym typeface="Arial"/>
            </a:endParaRPr>
          </a:p>
          <a:p>
            <a:pPr marL="0" lvl="0" indent="0" algn="l" rtl="0">
              <a:spcBef>
                <a:spcPts val="1200"/>
              </a:spcBef>
              <a:spcAft>
                <a:spcPts val="0"/>
              </a:spcAft>
              <a:buNone/>
            </a:pPr>
            <a:endParaRPr/>
          </a:p>
        </p:txBody>
      </p:sp>
      <p:sp>
        <p:nvSpPr>
          <p:cNvPr id="185" name="Google Shape;185;gc1e40538cd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c1e40538cd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c1e40538cd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In this reaction, a strong base removes the proton from the alkyl halide as seen above while simultaneously removing the leaving group that is oriented anti to the proton (180 degrees). Such a mechanism is called a concerted mechanism.</a:t>
            </a:r>
            <a:endParaRPr>
              <a:latin typeface="Arial"/>
              <a:ea typeface="Arial"/>
              <a:cs typeface="Arial"/>
              <a:sym typeface="Arial"/>
            </a:endParaRPr>
          </a:p>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An example of such a reaction is illustrated below where tertiary-butylbromide is acted upon by a base.</a:t>
            </a:r>
            <a:endParaRPr>
              <a:latin typeface="Arial"/>
              <a:ea typeface="Arial"/>
              <a:cs typeface="Arial"/>
              <a:sym typeface="Arial"/>
            </a:endParaRPr>
          </a:p>
          <a:p>
            <a:pPr marL="0" lvl="0" indent="0" algn="l" rtl="0">
              <a:spcBef>
                <a:spcPts val="1200"/>
              </a:spcBef>
              <a:spcAft>
                <a:spcPts val="0"/>
              </a:spcAft>
              <a:buNone/>
            </a:pPr>
            <a:endParaRPr/>
          </a:p>
        </p:txBody>
      </p:sp>
      <p:sp>
        <p:nvSpPr>
          <p:cNvPr id="193" name="Google Shape;193;gc1e40538cd_0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1e40538cd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c1e40538cd_0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Since the reaction results in the formation of a pi bond, the hydrogen and leaving group have to be antiplanar as this conformation requires lesser energy than synperiplanar hence more favourable.</a:t>
            </a:r>
            <a:endParaRPr>
              <a:latin typeface="Arial"/>
              <a:ea typeface="Arial"/>
              <a:cs typeface="Arial"/>
              <a:sym typeface="Arial"/>
            </a:endParaRPr>
          </a:p>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These reactions are favored by higher temperatures (high entropy)       	</a:t>
            </a:r>
            <a:endParaRPr>
              <a:latin typeface="Arial"/>
              <a:ea typeface="Arial"/>
              <a:cs typeface="Arial"/>
              <a:sym typeface="Arial"/>
            </a:endParaRPr>
          </a:p>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A base strong enough is required to remove the weakly bonded hydrogen.</a:t>
            </a:r>
            <a:endParaRPr>
              <a:latin typeface="Arial"/>
              <a:ea typeface="Arial"/>
              <a:cs typeface="Arial"/>
              <a:sym typeface="Arial"/>
            </a:endParaRPr>
          </a:p>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Mostly undergone by primary alkyl halides; secondary alkyl halides need special conditions.</a:t>
            </a:r>
            <a:endParaRPr>
              <a:latin typeface="Arial"/>
              <a:ea typeface="Arial"/>
              <a:cs typeface="Arial"/>
              <a:sym typeface="Arial"/>
            </a:endParaRPr>
          </a:p>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The reaction rate is influenced by the base and the substrate</a:t>
            </a:r>
            <a:endParaRPr>
              <a:latin typeface="Arial"/>
              <a:ea typeface="Arial"/>
              <a:cs typeface="Arial"/>
              <a:sym typeface="Arial"/>
            </a:endParaRPr>
          </a:p>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Polar aprotic solvents are normally suitable for this reaction.</a:t>
            </a:r>
            <a:endParaRPr>
              <a:latin typeface="Arial"/>
              <a:ea typeface="Arial"/>
              <a:cs typeface="Arial"/>
              <a:sym typeface="Arial"/>
            </a:endParaRPr>
          </a:p>
          <a:p>
            <a:pPr marL="0" lvl="0" indent="0" algn="l" rtl="0">
              <a:spcBef>
                <a:spcPts val="1200"/>
              </a:spcBef>
              <a:spcAft>
                <a:spcPts val="0"/>
              </a:spcAft>
              <a:buNone/>
            </a:pPr>
            <a:endParaRPr/>
          </a:p>
        </p:txBody>
      </p:sp>
      <p:sp>
        <p:nvSpPr>
          <p:cNvPr id="201" name="Google Shape;201;gc1e40538cd_0_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1e40538cd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c1e40538cd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c1e40538cd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c1e40538cd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c1e40538cd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45720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The EN1 reaction is a unimolecular two-step elimination reaction that involves ionization and deprotonation. In ionization, a carbacation intermediate is produced from the break-down of the carbon and halogen bond. The carbacation is further deprotonated.</a:t>
            </a:r>
            <a:endParaRPr>
              <a:latin typeface="Arial"/>
              <a:ea typeface="Arial"/>
              <a:cs typeface="Arial"/>
              <a:sym typeface="Arial"/>
            </a:endParaRPr>
          </a:p>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Tertiary substrates are more favored in this reaction.        </a:t>
            </a:r>
            <a:endParaRPr>
              <a:latin typeface="Arial"/>
              <a:ea typeface="Arial"/>
              <a:cs typeface="Arial"/>
              <a:sym typeface="Arial"/>
            </a:endParaRPr>
          </a:p>
          <a:p>
            <a:pPr marL="0" lvl="0" indent="0" algn="l" rtl="0">
              <a:spcBef>
                <a:spcPts val="1200"/>
              </a:spcBef>
              <a:spcAft>
                <a:spcPts val="0"/>
              </a:spcAft>
              <a:buNone/>
            </a:pPr>
            <a:endParaRPr/>
          </a:p>
        </p:txBody>
      </p:sp>
      <p:sp>
        <p:nvSpPr>
          <p:cNvPr id="215" name="Google Shape;215;gc1e40538cd_0_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c1e40538cd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c1e40538cd_0_1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The following reaction is an example involving Tertiary butyl bromide and potassium ethanolate (C</a:t>
            </a:r>
            <a:r>
              <a:rPr lang="en-US" baseline="-25000">
                <a:latin typeface="Arial"/>
                <a:ea typeface="Arial"/>
                <a:cs typeface="Arial"/>
                <a:sym typeface="Arial"/>
              </a:rPr>
              <a:t>2</a:t>
            </a:r>
            <a:r>
              <a:rPr lang="en-US">
                <a:latin typeface="Arial"/>
                <a:ea typeface="Arial"/>
                <a:cs typeface="Arial"/>
                <a:sym typeface="Arial"/>
              </a:rPr>
              <a:t>H</a:t>
            </a:r>
            <a:r>
              <a:rPr lang="en-US" baseline="-25000">
                <a:latin typeface="Arial"/>
                <a:ea typeface="Arial"/>
                <a:cs typeface="Arial"/>
                <a:sym typeface="Arial"/>
              </a:rPr>
              <a:t>5</a:t>
            </a:r>
            <a:r>
              <a:rPr lang="en-US">
                <a:latin typeface="Arial"/>
                <a:ea typeface="Arial"/>
                <a:cs typeface="Arial"/>
                <a:sym typeface="Arial"/>
              </a:rPr>
              <a:t>KO). The reaction results in the formation of 2 butene.</a:t>
            </a:r>
            <a:endParaRPr>
              <a:latin typeface="Arial"/>
              <a:ea typeface="Arial"/>
              <a:cs typeface="Arial"/>
              <a:sym typeface="Arial"/>
            </a:endParaRPr>
          </a:p>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Firstly, the leaving group is removed forming a carbacation. Secondly the proton is removed to form an alkene.</a:t>
            </a:r>
            <a:endParaRPr>
              <a:latin typeface="Arial"/>
              <a:ea typeface="Arial"/>
              <a:cs typeface="Arial"/>
              <a:sym typeface="Arial"/>
            </a:endParaRPr>
          </a:p>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The reaction is dependent on substrate concentration and as such the removal of the leaving group is the rate limiting step.</a:t>
            </a:r>
            <a:endParaRPr>
              <a:latin typeface="Arial"/>
              <a:ea typeface="Arial"/>
              <a:cs typeface="Arial"/>
              <a:sym typeface="Arial"/>
            </a:endParaRPr>
          </a:p>
          <a:p>
            <a:pPr marL="0" lvl="0" indent="0" algn="l" rtl="0">
              <a:spcBef>
                <a:spcPts val="1200"/>
              </a:spcBef>
              <a:spcAft>
                <a:spcPts val="0"/>
              </a:spcAft>
              <a:buNone/>
            </a:pPr>
            <a:endParaRPr/>
          </a:p>
        </p:txBody>
      </p:sp>
      <p:sp>
        <p:nvSpPr>
          <p:cNvPr id="222" name="Google Shape;222;gc1e40538cd_0_1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c1e72522f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c1e72522f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The mechanism is favored by acidic conditions and high temperature. Thus, a strong base is not required.</a:t>
            </a:r>
            <a:endParaRPr>
              <a:latin typeface="Arial"/>
              <a:ea typeface="Arial"/>
              <a:cs typeface="Arial"/>
              <a:sym typeface="Arial"/>
            </a:endParaRPr>
          </a:p>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The reaction is also favored by stearic hindrance hence preferred over substitution reactions when the substrate is bulky.</a:t>
            </a:r>
            <a:endParaRPr>
              <a:latin typeface="Arial"/>
              <a:ea typeface="Arial"/>
              <a:cs typeface="Arial"/>
              <a:sym typeface="Arial"/>
            </a:endParaRPr>
          </a:p>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Bases that have steric bulkiness favor EN1 reactions.</a:t>
            </a:r>
            <a:endParaRPr>
              <a:latin typeface="Arial"/>
              <a:ea typeface="Arial"/>
              <a:cs typeface="Arial"/>
              <a:sym typeface="Arial"/>
            </a:endParaRPr>
          </a:p>
          <a:p>
            <a:pPr marL="0" lvl="0" indent="0" algn="l" rtl="0">
              <a:spcBef>
                <a:spcPts val="1200"/>
              </a:spcBef>
              <a:spcAft>
                <a:spcPts val="0"/>
              </a:spcAft>
              <a:buNone/>
            </a:pPr>
            <a:endParaRPr/>
          </a:p>
        </p:txBody>
      </p:sp>
      <p:sp>
        <p:nvSpPr>
          <p:cNvPr id="230" name="Google Shape;230;gc1e72522f2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45720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A SN2 reaction is a type of chemical reaction in organic chemistry where a nucleophile (nuclear-loving) that is negatively charged substitutes an atom of a halogen which is bonded to the central carbon of an alkyl halide molecule. The saturated carbon in the organic compound is the one that participates in the reaction.</a:t>
            </a:r>
            <a:endParaRPr>
              <a:latin typeface="Arial"/>
              <a:ea typeface="Arial"/>
              <a:cs typeface="Arial"/>
              <a:sym typeface="Arial"/>
            </a:endParaRPr>
          </a:p>
          <a:p>
            <a:pPr marL="0" lvl="0" indent="0" algn="l" rtl="0">
              <a:spcBef>
                <a:spcPts val="1200"/>
              </a:spcBef>
              <a:spcAft>
                <a:spcPts val="0"/>
              </a:spcAft>
              <a:buNone/>
            </a:pPr>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c1e72522f2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c1e72522f2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c1e72522f2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c1e72522f2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c1e72522f2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c1e72522f2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Nucleophiles that can displace the halogen include halide, alkoxy group hydroxyl group, hydrogen sulphide, water, ammonia and cyanide ion</a:t>
            </a: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1e40538cd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1e40538cd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45720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One particular example of a SN2 reaction is that involving sodium hydroxide and ethyl bromide. The reaction yields Ethanol and sodium bromide.</a:t>
            </a:r>
            <a:endParaRPr>
              <a:latin typeface="Arial"/>
              <a:ea typeface="Arial"/>
              <a:cs typeface="Arial"/>
              <a:sym typeface="Arial"/>
            </a:endParaRPr>
          </a:p>
          <a:p>
            <a:pPr marL="0" lvl="0" indent="0" algn="l" rtl="0">
              <a:spcBef>
                <a:spcPts val="1200"/>
              </a:spcBef>
              <a:spcAft>
                <a:spcPts val="0"/>
              </a:spcAft>
              <a:buNone/>
            </a:pPr>
            <a:endParaRPr/>
          </a:p>
        </p:txBody>
      </p:sp>
      <p:sp>
        <p:nvSpPr>
          <p:cNvPr id="114" name="Google Shape;114;gc1e40538cd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c1e40538cd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c1e40538cd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45720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The mechanism involves the attack of the ethyl bromide (substrate) by the hydroxyl (nucleophile) from the backside (180 degrees approach). Carbon-halogen break as the carbon-nucleophile bond forms.</a:t>
            </a:r>
            <a:endParaRPr>
              <a:latin typeface="Arial"/>
              <a:ea typeface="Arial"/>
              <a:cs typeface="Arial"/>
              <a:sym typeface="Arial"/>
            </a:endParaRPr>
          </a:p>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Step 1: Backside attack by the nucleophile (OH) to form the intermediate compound (Carbanion)</a:t>
            </a:r>
            <a:endParaRPr>
              <a:latin typeface="Arial"/>
              <a:ea typeface="Arial"/>
              <a:cs typeface="Arial"/>
              <a:sym typeface="Arial"/>
            </a:endParaRPr>
          </a:p>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The second step involves the simultaneous breaking of carbon-bromide bond to form ethanol and sodium bromide.</a:t>
            </a:r>
            <a:endParaRPr>
              <a:latin typeface="Arial"/>
              <a:ea typeface="Arial"/>
              <a:cs typeface="Arial"/>
              <a:sym typeface="Arial"/>
            </a:endParaRPr>
          </a:p>
          <a:p>
            <a:pPr marL="0" lvl="0" indent="0" algn="l" rtl="0">
              <a:spcBef>
                <a:spcPts val="1200"/>
              </a:spcBef>
              <a:spcAft>
                <a:spcPts val="0"/>
              </a:spcAft>
              <a:buNone/>
            </a:pPr>
            <a:endParaRPr baseline="-25000"/>
          </a:p>
        </p:txBody>
      </p:sp>
      <p:sp>
        <p:nvSpPr>
          <p:cNvPr id="122" name="Google Shape;122;gc1e40538cd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c1e40538cd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c1e40538cd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These reactions require good leaving groups such as weak bases.</a:t>
            </a:r>
            <a:endParaRPr/>
          </a:p>
          <a:p>
            <a:pPr marL="0" lvl="0" indent="0" algn="l" rtl="0">
              <a:lnSpc>
                <a:spcPct val="115000"/>
              </a:lnSpc>
              <a:spcBef>
                <a:spcPts val="1200"/>
              </a:spcBef>
              <a:spcAft>
                <a:spcPts val="0"/>
              </a:spcAft>
              <a:buClr>
                <a:schemeClr val="dk1"/>
              </a:buClr>
              <a:buSzPts val="1100"/>
              <a:buFont typeface="Arial"/>
              <a:buNone/>
            </a:pPr>
            <a:r>
              <a:rPr lang="en-US"/>
              <a:t>SN2 reactions occur in primary and secondary alkyl halides but not tertiary halides as the carbon is almost immune to nucleophilic attack.</a:t>
            </a:r>
            <a:endParaRPr/>
          </a:p>
          <a:p>
            <a:pPr marL="0" lvl="0" indent="0" algn="l" rtl="0">
              <a:lnSpc>
                <a:spcPct val="115000"/>
              </a:lnSpc>
              <a:spcBef>
                <a:spcPts val="1200"/>
              </a:spcBef>
              <a:spcAft>
                <a:spcPts val="0"/>
              </a:spcAft>
              <a:buClr>
                <a:schemeClr val="dk1"/>
              </a:buClr>
              <a:buSzPts val="1100"/>
              <a:buFont typeface="Arial"/>
              <a:buNone/>
            </a:pPr>
            <a:r>
              <a:rPr lang="en-US"/>
              <a:t>Polar aprotic solvents enhance the reaction rate hence can be applied. However polar protic solvents hinder reactivity as the latter hinder the hydroxyl from participating in the reaction.</a:t>
            </a:r>
            <a:endParaRPr/>
          </a:p>
          <a:p>
            <a:pPr marL="0" lvl="0" indent="0" algn="l" rtl="0">
              <a:lnSpc>
                <a:spcPct val="115000"/>
              </a:lnSpc>
              <a:spcBef>
                <a:spcPts val="1200"/>
              </a:spcBef>
              <a:spcAft>
                <a:spcPts val="0"/>
              </a:spcAft>
              <a:buClr>
                <a:schemeClr val="dk1"/>
              </a:buClr>
              <a:buSzPts val="1100"/>
              <a:buFont typeface="Arial"/>
              <a:buNone/>
            </a:pPr>
            <a:r>
              <a:rPr lang="en-US"/>
              <a:t>The nucleophile attacks primarily from the backside because the front side is obscured by the electron-rich bromide (leaving group).</a:t>
            </a:r>
            <a:endParaRPr/>
          </a:p>
          <a:p>
            <a:pPr marL="0" lvl="0" indent="0" algn="l" rtl="0">
              <a:spcBef>
                <a:spcPts val="1200"/>
              </a:spcBef>
              <a:spcAft>
                <a:spcPts val="0"/>
              </a:spcAft>
              <a:buNone/>
            </a:pPr>
            <a:endParaRPr/>
          </a:p>
        </p:txBody>
      </p:sp>
      <p:sp>
        <p:nvSpPr>
          <p:cNvPr id="131" name="Google Shape;131;gc1e40538cd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c1e40538cd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c1e40538cd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c1e40538cd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c1e40538cd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c1e40538cd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45720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SN1 reactions resemble SN2 reactions in that the nucleophile attacks the carbon of an alkyl halide in a nucleophilic substitution reaction; however, the reaction is stepwise and not simultaneous as with SN2 reactions.</a:t>
            </a:r>
            <a:endParaRPr>
              <a:latin typeface="Arial"/>
              <a:ea typeface="Arial"/>
              <a:cs typeface="Arial"/>
              <a:sym typeface="Arial"/>
            </a:endParaRPr>
          </a:p>
          <a:p>
            <a:pPr marL="0" lvl="0" indent="0" algn="l" rtl="0">
              <a:spcBef>
                <a:spcPts val="1200"/>
              </a:spcBef>
              <a:spcAft>
                <a:spcPts val="0"/>
              </a:spcAft>
              <a:buNone/>
            </a:pPr>
            <a:endParaRPr/>
          </a:p>
        </p:txBody>
      </p:sp>
      <p:sp>
        <p:nvSpPr>
          <p:cNvPr id="146" name="Google Shape;146;gc1e40538cd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1e40538cd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c1e40538cd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1200"/>
              </a:spcBef>
              <a:spcAft>
                <a:spcPts val="0"/>
              </a:spcAft>
              <a:buClr>
                <a:schemeClr val="dk1"/>
              </a:buClr>
              <a:buSzPts val="1100"/>
              <a:buFont typeface="Arial"/>
              <a:buNone/>
            </a:pPr>
            <a:r>
              <a:rPr lang="en-US">
                <a:latin typeface="Arial"/>
                <a:ea typeface="Arial"/>
                <a:cs typeface="Arial"/>
                <a:sym typeface="Arial"/>
              </a:rPr>
              <a:t>The first step involves the formation of the carbacation by the removal of the leaving group (when carbon-halogen bond is broken. In the second step, the carbacation is attacked by the nucleophile to form and intermediate (oxonium). In the final step deprotonation of the protonated nucleophile occurs once more to form hydronium ion and alcohol.</a:t>
            </a:r>
            <a:endParaRPr>
              <a:latin typeface="Arial"/>
              <a:ea typeface="Arial"/>
              <a:cs typeface="Arial"/>
              <a:sym typeface="Arial"/>
            </a:endParaRPr>
          </a:p>
          <a:p>
            <a:pPr marL="0" lvl="0" indent="0" algn="l" rtl="0">
              <a:spcBef>
                <a:spcPts val="1200"/>
              </a:spcBef>
              <a:spcAft>
                <a:spcPts val="0"/>
              </a:spcAft>
              <a:buNone/>
            </a:pPr>
            <a:endParaRPr/>
          </a:p>
        </p:txBody>
      </p:sp>
      <p:sp>
        <p:nvSpPr>
          <p:cNvPr id="154" name="Google Shape;154;gc1e40538cd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597310" y="2573592"/>
            <a:ext cx="8008376" cy="1496962"/>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l">
              <a:spcBef>
                <a:spcPts val="0"/>
              </a:spcBef>
              <a:spcAft>
                <a:spcPts val="0"/>
              </a:spcAft>
              <a:buClr>
                <a:srgbClr val="0F243E"/>
              </a:buClr>
              <a:buSzPts val="3600"/>
              <a:buFont typeface="Calibri"/>
              <a:buNone/>
              <a:defRPr sz="3600">
                <a:solidFill>
                  <a:srgbClr val="0F24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597310" y="4077927"/>
            <a:ext cx="8001000" cy="678426"/>
          </a:xfrm>
          <a:prstGeom prst="rect">
            <a:avLst/>
          </a:prstGeom>
          <a:noFill/>
          <a:ln>
            <a:noFill/>
          </a:ln>
        </p:spPr>
        <p:txBody>
          <a:bodyPr spcFirstLastPara="1" wrap="square" lIns="91425" tIns="45700" rIns="91425" bIns="45700" anchor="t" anchorCtr="0">
            <a:normAutofit/>
          </a:bodyPr>
          <a:lstStyle>
            <a:lvl1pPr lvl="0" algn="l">
              <a:spcBef>
                <a:spcPts val="560"/>
              </a:spcBef>
              <a:spcAft>
                <a:spcPts val="0"/>
              </a:spcAft>
              <a:buClr>
                <a:srgbClr val="00B0F0"/>
              </a:buClr>
              <a:buSzPts val="2800"/>
              <a:buNone/>
              <a:defRPr sz="2800" b="0" i="0">
                <a:solidFill>
                  <a:srgbClr val="00B0F0"/>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6" name="Google Shape;7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1" name="Google Shape;91;p13" descr="E:\websites\free-power-point-templates\2012\logos.png"/>
          <p:cNvPicPr preferRelativeResize="0"/>
          <p:nvPr/>
        </p:nvPicPr>
        <p:blipFill rotWithShape="1">
          <a:blip r:embed="rId2">
            <a:alphaModFix/>
          </a:blip>
          <a:srcRect/>
          <a:stretch/>
        </p:blipFill>
        <p:spPr>
          <a:xfrm>
            <a:off x="3808475" y="2326213"/>
            <a:ext cx="1463784" cy="526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64572" y="342324"/>
            <a:ext cx="8259098" cy="763526"/>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B0F0"/>
              </a:buClr>
              <a:buSzPts val="3600"/>
              <a:buFont typeface="Calibri"/>
              <a:buNone/>
              <a:defRPr sz="3600">
                <a:solidFill>
                  <a:srgbClr val="00B0F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63714" y="1253613"/>
            <a:ext cx="8246070" cy="3524861"/>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F243E"/>
              </a:buClr>
              <a:buSzPts val="2800"/>
              <a:buChar char="•"/>
              <a:defRPr sz="2800">
                <a:solidFill>
                  <a:srgbClr val="0F243E"/>
                </a:solidFill>
              </a:defRPr>
            </a:lvl1pPr>
            <a:lvl2pPr marL="914400" lvl="1" indent="-406400" algn="l">
              <a:spcBef>
                <a:spcPts val="560"/>
              </a:spcBef>
              <a:spcAft>
                <a:spcPts val="0"/>
              </a:spcAft>
              <a:buClr>
                <a:srgbClr val="0F243E"/>
              </a:buClr>
              <a:buSzPts val="2800"/>
              <a:buChar char="–"/>
              <a:defRPr>
                <a:solidFill>
                  <a:srgbClr val="0F243E"/>
                </a:solidFill>
              </a:defRPr>
            </a:lvl2pPr>
            <a:lvl3pPr marL="1371600" lvl="2" indent="-381000" algn="l">
              <a:spcBef>
                <a:spcPts val="480"/>
              </a:spcBef>
              <a:spcAft>
                <a:spcPts val="0"/>
              </a:spcAft>
              <a:buClr>
                <a:srgbClr val="0F243E"/>
              </a:buClr>
              <a:buSzPts val="2400"/>
              <a:buChar char="•"/>
              <a:defRPr>
                <a:solidFill>
                  <a:srgbClr val="0F243E"/>
                </a:solidFill>
              </a:defRPr>
            </a:lvl3pPr>
            <a:lvl4pPr marL="1828800" lvl="3" indent="-355600" algn="l">
              <a:spcBef>
                <a:spcPts val="400"/>
              </a:spcBef>
              <a:spcAft>
                <a:spcPts val="0"/>
              </a:spcAft>
              <a:buClr>
                <a:srgbClr val="0F243E"/>
              </a:buClr>
              <a:buSzPts val="2000"/>
              <a:buChar char="–"/>
              <a:defRPr>
                <a:solidFill>
                  <a:srgbClr val="0F243E"/>
                </a:solidFill>
              </a:defRPr>
            </a:lvl4pPr>
            <a:lvl5pPr marL="2286000" lvl="4" indent="-355600" algn="l">
              <a:spcBef>
                <a:spcPts val="400"/>
              </a:spcBef>
              <a:spcAft>
                <a:spcPts val="0"/>
              </a:spcAft>
              <a:buClr>
                <a:srgbClr val="0F243E"/>
              </a:buClr>
              <a:buSzPts val="2000"/>
              <a:buChar char="»"/>
              <a:defRPr>
                <a:solidFill>
                  <a:srgbClr val="0F243E"/>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94365" y="406537"/>
            <a:ext cx="6474869" cy="72534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B0F0"/>
              </a:buClr>
              <a:buSzPts val="3600"/>
              <a:buFont typeface="Calibri"/>
              <a:buNone/>
              <a:defRPr sz="3600">
                <a:solidFill>
                  <a:srgbClr val="00B0F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494071" y="1143000"/>
            <a:ext cx="6496665" cy="354549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F243E"/>
              </a:buClr>
              <a:buSzPts val="2800"/>
              <a:buChar char="•"/>
              <a:defRPr sz="2800">
                <a:solidFill>
                  <a:srgbClr val="0F243E"/>
                </a:solidFill>
              </a:defRPr>
            </a:lvl1pPr>
            <a:lvl2pPr marL="914400" lvl="1" indent="-406400" algn="l">
              <a:spcBef>
                <a:spcPts val="560"/>
              </a:spcBef>
              <a:spcAft>
                <a:spcPts val="0"/>
              </a:spcAft>
              <a:buClr>
                <a:srgbClr val="0F243E"/>
              </a:buClr>
              <a:buSzPts val="2800"/>
              <a:buChar char="–"/>
              <a:defRPr>
                <a:solidFill>
                  <a:srgbClr val="0F243E"/>
                </a:solidFill>
              </a:defRPr>
            </a:lvl2pPr>
            <a:lvl3pPr marL="1371600" lvl="2" indent="-381000" algn="l">
              <a:spcBef>
                <a:spcPts val="480"/>
              </a:spcBef>
              <a:spcAft>
                <a:spcPts val="0"/>
              </a:spcAft>
              <a:buClr>
                <a:srgbClr val="0F243E"/>
              </a:buClr>
              <a:buSzPts val="2400"/>
              <a:buChar char="•"/>
              <a:defRPr>
                <a:solidFill>
                  <a:srgbClr val="0F243E"/>
                </a:solidFill>
              </a:defRPr>
            </a:lvl3pPr>
            <a:lvl4pPr marL="1828800" lvl="3" indent="-355600" algn="l">
              <a:spcBef>
                <a:spcPts val="400"/>
              </a:spcBef>
              <a:spcAft>
                <a:spcPts val="0"/>
              </a:spcAft>
              <a:buClr>
                <a:srgbClr val="0F243E"/>
              </a:buClr>
              <a:buSzPts val="2000"/>
              <a:buChar char="–"/>
              <a:defRPr>
                <a:solidFill>
                  <a:srgbClr val="0F243E"/>
                </a:solidFill>
              </a:defRPr>
            </a:lvl4pPr>
            <a:lvl5pPr marL="2286000" lvl="4" indent="-355600" algn="l">
              <a:spcBef>
                <a:spcPts val="400"/>
              </a:spcBef>
              <a:spcAft>
                <a:spcPts val="0"/>
              </a:spcAft>
              <a:buClr>
                <a:srgbClr val="0F243E"/>
              </a:buClr>
              <a:buSzPts val="2000"/>
              <a:buChar char="»"/>
              <a:defRPr>
                <a:solidFill>
                  <a:srgbClr val="0F243E"/>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540066" y="426503"/>
            <a:ext cx="8093365" cy="7635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B0F0"/>
              </a:buClr>
              <a:buSzPts val="3600"/>
              <a:buFont typeface="Calibri"/>
              <a:buNone/>
              <a:defRPr sz="3600">
                <a:solidFill>
                  <a:srgbClr val="00B0F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522131" y="1463780"/>
            <a:ext cx="4040188" cy="479822"/>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Clr>
                <a:srgbClr val="0F243E"/>
              </a:buClr>
              <a:buSzPts val="2400"/>
              <a:buNone/>
              <a:defRPr sz="2400" b="1">
                <a:solidFill>
                  <a:srgbClr val="0F243E"/>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5"/>
          <p:cNvSpPr txBox="1">
            <a:spLocks noGrp="1"/>
          </p:cNvSpPr>
          <p:nvPr>
            <p:ph type="body" idx="2"/>
          </p:nvPr>
        </p:nvSpPr>
        <p:spPr>
          <a:xfrm>
            <a:off x="522131" y="1936177"/>
            <a:ext cx="4040188" cy="2276294"/>
          </a:xfrm>
          <a:prstGeom prst="rect">
            <a:avLst/>
          </a:prstGeom>
          <a:noFill/>
          <a:ln>
            <a:noFill/>
          </a:ln>
        </p:spPr>
        <p:txBody>
          <a:bodyPr spcFirstLastPara="1" wrap="square" lIns="91425" tIns="45700" rIns="91425" bIns="45700" anchor="t" anchorCtr="0">
            <a:normAutofit/>
          </a:bodyPr>
          <a:lstStyle>
            <a:lvl1pPr marL="457200" lvl="0" indent="-381000" algn="ctr">
              <a:spcBef>
                <a:spcPts val="480"/>
              </a:spcBef>
              <a:spcAft>
                <a:spcPts val="0"/>
              </a:spcAft>
              <a:buClr>
                <a:srgbClr val="0F243E"/>
              </a:buClr>
              <a:buSzPts val="2400"/>
              <a:buChar char="•"/>
              <a:defRPr sz="2400">
                <a:solidFill>
                  <a:srgbClr val="0F243E"/>
                </a:solidFill>
              </a:defRPr>
            </a:lvl1pPr>
            <a:lvl2pPr marL="914400" lvl="1" indent="-355600" algn="ctr">
              <a:spcBef>
                <a:spcPts val="400"/>
              </a:spcBef>
              <a:spcAft>
                <a:spcPts val="0"/>
              </a:spcAft>
              <a:buClr>
                <a:srgbClr val="0F243E"/>
              </a:buClr>
              <a:buSzPts val="2000"/>
              <a:buChar char="–"/>
              <a:defRPr sz="2000">
                <a:solidFill>
                  <a:srgbClr val="0F243E"/>
                </a:solidFill>
              </a:defRPr>
            </a:lvl2pPr>
            <a:lvl3pPr marL="1371600" lvl="2" indent="-342900" algn="ctr">
              <a:spcBef>
                <a:spcPts val="360"/>
              </a:spcBef>
              <a:spcAft>
                <a:spcPts val="0"/>
              </a:spcAft>
              <a:buClr>
                <a:srgbClr val="0F243E"/>
              </a:buClr>
              <a:buSzPts val="1800"/>
              <a:buChar char="•"/>
              <a:defRPr sz="1800">
                <a:solidFill>
                  <a:srgbClr val="0F243E"/>
                </a:solidFill>
              </a:defRPr>
            </a:lvl3pPr>
            <a:lvl4pPr marL="1828800" lvl="3" indent="-330200" algn="ctr">
              <a:spcBef>
                <a:spcPts val="320"/>
              </a:spcBef>
              <a:spcAft>
                <a:spcPts val="0"/>
              </a:spcAft>
              <a:buClr>
                <a:srgbClr val="0F243E"/>
              </a:buClr>
              <a:buSzPts val="1600"/>
              <a:buChar char="–"/>
              <a:defRPr sz="1600">
                <a:solidFill>
                  <a:srgbClr val="0F243E"/>
                </a:solidFill>
              </a:defRPr>
            </a:lvl4pPr>
            <a:lvl5pPr marL="2286000" lvl="4" indent="-330200" algn="ctr">
              <a:spcBef>
                <a:spcPts val="320"/>
              </a:spcBef>
              <a:spcAft>
                <a:spcPts val="0"/>
              </a:spcAft>
              <a:buClr>
                <a:srgbClr val="0F243E"/>
              </a:buClr>
              <a:buSzPts val="1600"/>
              <a:buChar char="»"/>
              <a:defRPr sz="1600">
                <a:solidFill>
                  <a:srgbClr val="0F243E"/>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5"/>
          <p:cNvSpPr txBox="1">
            <a:spLocks noGrp="1"/>
          </p:cNvSpPr>
          <p:nvPr>
            <p:ph type="body" idx="3"/>
          </p:nvPr>
        </p:nvSpPr>
        <p:spPr>
          <a:xfrm>
            <a:off x="4557252" y="1463780"/>
            <a:ext cx="4041775" cy="479822"/>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Clr>
                <a:srgbClr val="0F243E"/>
              </a:buClr>
              <a:buSzPts val="2400"/>
              <a:buNone/>
              <a:defRPr sz="2400" b="1">
                <a:solidFill>
                  <a:srgbClr val="0F243E"/>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5"/>
          <p:cNvSpPr txBox="1">
            <a:spLocks noGrp="1"/>
          </p:cNvSpPr>
          <p:nvPr>
            <p:ph type="body" idx="4"/>
          </p:nvPr>
        </p:nvSpPr>
        <p:spPr>
          <a:xfrm>
            <a:off x="4557252" y="1936177"/>
            <a:ext cx="4041775" cy="2276294"/>
          </a:xfrm>
          <a:prstGeom prst="rect">
            <a:avLst/>
          </a:prstGeom>
          <a:noFill/>
          <a:ln>
            <a:noFill/>
          </a:ln>
        </p:spPr>
        <p:txBody>
          <a:bodyPr spcFirstLastPara="1" wrap="square" lIns="91425" tIns="45700" rIns="91425" bIns="45700" anchor="t" anchorCtr="0">
            <a:normAutofit/>
          </a:bodyPr>
          <a:lstStyle>
            <a:lvl1pPr marL="457200" lvl="0" indent="-381000" algn="ctr">
              <a:spcBef>
                <a:spcPts val="480"/>
              </a:spcBef>
              <a:spcAft>
                <a:spcPts val="0"/>
              </a:spcAft>
              <a:buClr>
                <a:srgbClr val="0F243E"/>
              </a:buClr>
              <a:buSzPts val="2400"/>
              <a:buChar char="•"/>
              <a:defRPr sz="2400">
                <a:solidFill>
                  <a:srgbClr val="0F243E"/>
                </a:solidFill>
              </a:defRPr>
            </a:lvl1pPr>
            <a:lvl2pPr marL="914400" lvl="1" indent="-355600" algn="ctr">
              <a:spcBef>
                <a:spcPts val="400"/>
              </a:spcBef>
              <a:spcAft>
                <a:spcPts val="0"/>
              </a:spcAft>
              <a:buClr>
                <a:srgbClr val="0F243E"/>
              </a:buClr>
              <a:buSzPts val="2000"/>
              <a:buChar char="–"/>
              <a:defRPr sz="2000">
                <a:solidFill>
                  <a:srgbClr val="0F243E"/>
                </a:solidFill>
              </a:defRPr>
            </a:lvl2pPr>
            <a:lvl3pPr marL="1371600" lvl="2" indent="-342900" algn="ctr">
              <a:spcBef>
                <a:spcPts val="360"/>
              </a:spcBef>
              <a:spcAft>
                <a:spcPts val="0"/>
              </a:spcAft>
              <a:buClr>
                <a:srgbClr val="0F243E"/>
              </a:buClr>
              <a:buSzPts val="1800"/>
              <a:buChar char="•"/>
              <a:defRPr sz="1800">
                <a:solidFill>
                  <a:srgbClr val="0F243E"/>
                </a:solidFill>
              </a:defRPr>
            </a:lvl3pPr>
            <a:lvl4pPr marL="1828800" lvl="3" indent="-330200" algn="ctr">
              <a:spcBef>
                <a:spcPts val="320"/>
              </a:spcBef>
              <a:spcAft>
                <a:spcPts val="0"/>
              </a:spcAft>
              <a:buClr>
                <a:srgbClr val="0F243E"/>
              </a:buClr>
              <a:buSzPts val="1600"/>
              <a:buChar char="–"/>
              <a:defRPr sz="1600">
                <a:solidFill>
                  <a:srgbClr val="0F243E"/>
                </a:solidFill>
              </a:defRPr>
            </a:lvl4pPr>
            <a:lvl5pPr marL="2286000" lvl="4" indent="-330200" algn="ctr">
              <a:spcBef>
                <a:spcPts val="320"/>
              </a:spcBef>
              <a:spcAft>
                <a:spcPts val="0"/>
              </a:spcAft>
              <a:buClr>
                <a:srgbClr val="0F243E"/>
              </a:buClr>
              <a:buSzPts val="1600"/>
              <a:buChar char="»"/>
              <a:defRPr sz="1600">
                <a:solidFill>
                  <a:srgbClr val="0F243E"/>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0" name="Google Shape;50;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6" name="Google Shape;56;p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7" name="Google Shape;57;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txBox="1"/>
          <p:nvPr/>
        </p:nvSpPr>
        <p:spPr>
          <a:xfrm>
            <a:off x="-9150" y="5213747"/>
            <a:ext cx="83896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rgbClr val="A5A5A5"/>
                </a:solidFill>
                <a:latin typeface="Calibri"/>
                <a:ea typeface="Calibri"/>
                <a:cs typeface="Calibri"/>
                <a:sym typeface="Calibri"/>
              </a:rPr>
              <a:t>This presentation uses a free template provided by FPPT.com</a:t>
            </a:r>
            <a:endParaRPr/>
          </a:p>
          <a:p>
            <a:pPr marL="0" marR="0" lvl="0" indent="0" algn="l" rtl="0">
              <a:spcBef>
                <a:spcPts val="0"/>
              </a:spcBef>
              <a:spcAft>
                <a:spcPts val="0"/>
              </a:spcAft>
              <a:buNone/>
            </a:pPr>
            <a:r>
              <a:rPr lang="en-US" sz="1400">
                <a:solidFill>
                  <a:srgbClr val="A5A5A5"/>
                </a:solidFill>
                <a:latin typeface="Calibri"/>
                <a:ea typeface="Calibri"/>
                <a:cs typeface="Calibri"/>
                <a:sym typeface="Calibri"/>
              </a:rPr>
              <a:t>www.free-power-point-templates.com</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britannica.com/science/elimination-reactio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530943" y="2588342"/>
            <a:ext cx="8067300" cy="16149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l" rtl="0">
              <a:spcBef>
                <a:spcPts val="0"/>
              </a:spcBef>
              <a:spcAft>
                <a:spcPts val="0"/>
              </a:spcAft>
              <a:buClr>
                <a:srgbClr val="0F243E"/>
              </a:buClr>
              <a:buSzPts val="3600"/>
              <a:buFont typeface="Calibri"/>
              <a:buNone/>
            </a:pPr>
            <a:r>
              <a:rPr lang="en-US" sz="4400"/>
              <a:t>Substitution and Elimination Reactions</a:t>
            </a:r>
            <a:endParaRPr sz="4400"/>
          </a:p>
        </p:txBody>
      </p:sp>
      <p:sp>
        <p:nvSpPr>
          <p:cNvPr id="97" name="Google Shape;97;p14"/>
          <p:cNvSpPr txBox="1">
            <a:spLocks noGrp="1"/>
          </p:cNvSpPr>
          <p:nvPr>
            <p:ph type="subTitle" idx="1"/>
          </p:nvPr>
        </p:nvSpPr>
        <p:spPr>
          <a:xfrm>
            <a:off x="545690" y="4166414"/>
            <a:ext cx="8096864" cy="73004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B0F0"/>
              </a:buClr>
              <a:buSzPts val="2800"/>
              <a:buNone/>
            </a:pPr>
            <a:r>
              <a:rPr lang="en-US">
                <a:solidFill>
                  <a:srgbClr val="3C78D8"/>
                </a:solidFill>
              </a:rPr>
              <a:t>SN2,SN1, EN2, EN1 REACTIONS</a:t>
            </a:r>
            <a:endParaRPr>
              <a:solidFill>
                <a:srgbClr val="3C78D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Mechanism</a:t>
            </a:r>
            <a:endParaRPr>
              <a:solidFill>
                <a:srgbClr val="1C4587"/>
              </a:solidFill>
            </a:endParaRPr>
          </a:p>
        </p:txBody>
      </p:sp>
      <p:sp>
        <p:nvSpPr>
          <p:cNvPr id="165" name="Google Shape;165;p23"/>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r>
              <a:rPr lang="en-US"/>
              <a:t> </a:t>
            </a:r>
            <a:endParaRPr/>
          </a:p>
        </p:txBody>
      </p:sp>
      <p:pic>
        <p:nvPicPr>
          <p:cNvPr id="166" name="Google Shape;166;p23"/>
          <p:cNvPicPr preferRelativeResize="0"/>
          <p:nvPr/>
        </p:nvPicPr>
        <p:blipFill>
          <a:blip r:embed="rId3">
            <a:alphaModFix/>
          </a:blip>
          <a:stretch>
            <a:fillRect/>
          </a:stretch>
        </p:blipFill>
        <p:spPr>
          <a:xfrm>
            <a:off x="494375" y="1131925"/>
            <a:ext cx="6720100" cy="3943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Conditions</a:t>
            </a:r>
            <a:endParaRPr>
              <a:solidFill>
                <a:srgbClr val="1C4587"/>
              </a:solidFill>
            </a:endParaRPr>
          </a:p>
        </p:txBody>
      </p:sp>
      <p:sp>
        <p:nvSpPr>
          <p:cNvPr id="173" name="Google Shape;173;p24"/>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a:bodyPr>
          <a:lstStyle/>
          <a:p>
            <a:pPr marL="457200" lvl="0" indent="-406400" algn="l" rtl="0">
              <a:spcBef>
                <a:spcPts val="560"/>
              </a:spcBef>
              <a:spcAft>
                <a:spcPts val="0"/>
              </a:spcAft>
              <a:buSzPts val="2800"/>
              <a:buChar char="•"/>
            </a:pPr>
            <a:r>
              <a:rPr lang="en-US"/>
              <a:t>Suitable leaving group such as a base</a:t>
            </a:r>
            <a:endParaRPr/>
          </a:p>
          <a:p>
            <a:pPr marL="457200" lvl="0" indent="-406400" algn="l" rtl="0">
              <a:spcBef>
                <a:spcPts val="0"/>
              </a:spcBef>
              <a:spcAft>
                <a:spcPts val="0"/>
              </a:spcAft>
              <a:buSzPts val="2800"/>
              <a:buChar char="•"/>
            </a:pPr>
            <a:r>
              <a:rPr lang="en-US"/>
              <a:t>Polar protic solvents increase reactivity</a:t>
            </a:r>
            <a:endParaRPr/>
          </a:p>
          <a:p>
            <a:pPr marL="457200" lvl="0" indent="-406400" algn="l" rtl="0">
              <a:spcBef>
                <a:spcPts val="0"/>
              </a:spcBef>
              <a:spcAft>
                <a:spcPts val="0"/>
              </a:spcAft>
              <a:buSzPts val="2800"/>
              <a:buChar char="•"/>
            </a:pPr>
            <a:r>
              <a:rPr lang="en-US"/>
              <a:t>Primary haloalkanes don’t undergo the reaction due to instability.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Effects on Stereochemistry</a:t>
            </a:r>
            <a:endParaRPr>
              <a:solidFill>
                <a:srgbClr val="1C4587"/>
              </a:solidFill>
            </a:endParaRPr>
          </a:p>
        </p:txBody>
      </p:sp>
      <p:sp>
        <p:nvSpPr>
          <p:cNvPr id="180" name="Google Shape;180;p25"/>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r>
              <a:rPr lang="en-US"/>
              <a:t> </a:t>
            </a:r>
            <a:endParaRPr/>
          </a:p>
        </p:txBody>
      </p:sp>
      <p:pic>
        <p:nvPicPr>
          <p:cNvPr id="181" name="Google Shape;181;p25"/>
          <p:cNvPicPr preferRelativeResize="0"/>
          <p:nvPr/>
        </p:nvPicPr>
        <p:blipFill>
          <a:blip r:embed="rId3">
            <a:alphaModFix/>
          </a:blip>
          <a:stretch>
            <a:fillRect/>
          </a:stretch>
        </p:blipFill>
        <p:spPr>
          <a:xfrm>
            <a:off x="444375" y="1443050"/>
            <a:ext cx="6589850" cy="3545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EN2 Reactions</a:t>
            </a:r>
            <a:endParaRPr>
              <a:solidFill>
                <a:srgbClr val="1C4587"/>
              </a:solidFill>
            </a:endParaRPr>
          </a:p>
        </p:txBody>
      </p:sp>
      <p:sp>
        <p:nvSpPr>
          <p:cNvPr id="188" name="Google Shape;188;p26"/>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a:bodyPr>
          <a:lstStyle/>
          <a:p>
            <a:pPr marL="457200" lvl="0" indent="-406400" algn="l" rtl="0">
              <a:spcBef>
                <a:spcPts val="560"/>
              </a:spcBef>
              <a:spcAft>
                <a:spcPts val="0"/>
              </a:spcAft>
              <a:buSzPts val="2800"/>
              <a:buChar char="•"/>
            </a:pPr>
            <a:r>
              <a:rPr lang="en-US"/>
              <a:t> Elimination of a substitute</a:t>
            </a:r>
            <a:endParaRPr/>
          </a:p>
          <a:p>
            <a:pPr marL="457200" lvl="0" indent="-406400" algn="l" rtl="0">
              <a:spcBef>
                <a:spcPts val="0"/>
              </a:spcBef>
              <a:spcAft>
                <a:spcPts val="0"/>
              </a:spcAft>
              <a:buSzPts val="2800"/>
              <a:buChar char="•"/>
            </a:pPr>
            <a:r>
              <a:rPr lang="en-US"/>
              <a:t>One-step mechanism</a:t>
            </a:r>
            <a:endParaRPr/>
          </a:p>
          <a:p>
            <a:pPr marL="457200" lvl="0" indent="-406400" algn="l" rtl="0">
              <a:spcBef>
                <a:spcPts val="0"/>
              </a:spcBef>
              <a:spcAft>
                <a:spcPts val="0"/>
              </a:spcAft>
              <a:buSzPts val="2800"/>
              <a:buChar char="•"/>
            </a:pPr>
            <a:r>
              <a:rPr lang="en-US"/>
              <a:t>Bi-molecular (second order reaction)</a:t>
            </a:r>
            <a:endParaRPr/>
          </a:p>
          <a:p>
            <a:pPr marL="457200" lvl="0" indent="0" algn="l" rtl="0">
              <a:spcBef>
                <a:spcPts val="560"/>
              </a:spcBef>
              <a:spcAft>
                <a:spcPts val="0"/>
              </a:spcAft>
              <a:buNone/>
            </a:pPr>
            <a:endParaRPr/>
          </a:p>
        </p:txBody>
      </p:sp>
      <p:pic>
        <p:nvPicPr>
          <p:cNvPr id="189" name="Google Shape;189;p26"/>
          <p:cNvPicPr preferRelativeResize="0"/>
          <p:nvPr/>
        </p:nvPicPr>
        <p:blipFill>
          <a:blip r:embed="rId3">
            <a:alphaModFix/>
          </a:blip>
          <a:stretch>
            <a:fillRect/>
          </a:stretch>
        </p:blipFill>
        <p:spPr>
          <a:xfrm>
            <a:off x="494075" y="2783400"/>
            <a:ext cx="6837550" cy="2360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Mechanism</a:t>
            </a:r>
            <a:endParaRPr>
              <a:solidFill>
                <a:srgbClr val="1C4587"/>
              </a:solidFill>
            </a:endParaRPr>
          </a:p>
        </p:txBody>
      </p:sp>
      <p:sp>
        <p:nvSpPr>
          <p:cNvPr id="196" name="Google Shape;196;p27"/>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a:bodyPr>
          <a:lstStyle/>
          <a:p>
            <a:pPr marL="457200" lvl="0" indent="-406400" algn="l" rtl="0">
              <a:spcBef>
                <a:spcPts val="560"/>
              </a:spcBef>
              <a:spcAft>
                <a:spcPts val="0"/>
              </a:spcAft>
              <a:buSzPts val="2800"/>
              <a:buChar char="•"/>
            </a:pPr>
            <a:r>
              <a:rPr lang="en-US"/>
              <a:t>Concerted mechanism. (removal of proton and leaving group simultaneously)</a:t>
            </a:r>
            <a:endParaRPr/>
          </a:p>
          <a:p>
            <a:pPr marL="457200" lvl="0" indent="0" algn="l" rtl="0">
              <a:spcBef>
                <a:spcPts val="560"/>
              </a:spcBef>
              <a:spcAft>
                <a:spcPts val="0"/>
              </a:spcAft>
              <a:buNone/>
            </a:pPr>
            <a:endParaRPr/>
          </a:p>
        </p:txBody>
      </p:sp>
      <p:pic>
        <p:nvPicPr>
          <p:cNvPr id="197" name="Google Shape;197;p27"/>
          <p:cNvPicPr preferRelativeResize="0"/>
          <p:nvPr/>
        </p:nvPicPr>
        <p:blipFill>
          <a:blip r:embed="rId3">
            <a:alphaModFix/>
          </a:blip>
          <a:stretch>
            <a:fillRect/>
          </a:stretch>
        </p:blipFill>
        <p:spPr>
          <a:xfrm>
            <a:off x="762425" y="2520475"/>
            <a:ext cx="6634999" cy="2500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Conditions</a:t>
            </a:r>
            <a:endParaRPr>
              <a:solidFill>
                <a:srgbClr val="1C4587"/>
              </a:solidFill>
            </a:endParaRPr>
          </a:p>
        </p:txBody>
      </p:sp>
      <p:sp>
        <p:nvSpPr>
          <p:cNvPr id="204" name="Google Shape;204;p28"/>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a:bodyPr>
          <a:lstStyle/>
          <a:p>
            <a:pPr marL="457200" lvl="0" indent="-406400" algn="l" rtl="0">
              <a:spcBef>
                <a:spcPts val="560"/>
              </a:spcBef>
              <a:spcAft>
                <a:spcPts val="0"/>
              </a:spcAft>
              <a:buSzPts val="2800"/>
              <a:buChar char="•"/>
            </a:pPr>
            <a:r>
              <a:rPr lang="en-US"/>
              <a:t>Substrates with anti-planar conformation are necessary.</a:t>
            </a:r>
            <a:endParaRPr/>
          </a:p>
          <a:p>
            <a:pPr marL="457200" lvl="0" indent="-406400" algn="l" rtl="0">
              <a:spcBef>
                <a:spcPts val="0"/>
              </a:spcBef>
              <a:spcAft>
                <a:spcPts val="0"/>
              </a:spcAft>
              <a:buSzPts val="2800"/>
              <a:buChar char="•"/>
            </a:pPr>
            <a:r>
              <a:rPr lang="en-US"/>
              <a:t>Favoured by high entropy.</a:t>
            </a:r>
            <a:endParaRPr/>
          </a:p>
          <a:p>
            <a:pPr marL="457200" lvl="0" indent="-406400" algn="l" rtl="0">
              <a:spcBef>
                <a:spcPts val="0"/>
              </a:spcBef>
              <a:spcAft>
                <a:spcPts val="0"/>
              </a:spcAft>
              <a:buSzPts val="2800"/>
              <a:buChar char="•"/>
            </a:pPr>
            <a:r>
              <a:rPr lang="en-US"/>
              <a:t>Requires a strong base.</a:t>
            </a:r>
            <a:endParaRPr/>
          </a:p>
          <a:p>
            <a:pPr marL="457200" lvl="0" indent="-406400" algn="l" rtl="0">
              <a:spcBef>
                <a:spcPts val="0"/>
              </a:spcBef>
              <a:spcAft>
                <a:spcPts val="0"/>
              </a:spcAft>
              <a:buSzPts val="2800"/>
              <a:buChar char="•"/>
            </a:pPr>
            <a:r>
              <a:rPr lang="en-US"/>
              <a:t>Affected by base and substrate concentration.</a:t>
            </a:r>
            <a:endParaRPr/>
          </a:p>
          <a:p>
            <a:pPr marL="457200" lvl="0" indent="-406400" algn="l" rtl="0">
              <a:spcBef>
                <a:spcPts val="0"/>
              </a:spcBef>
              <a:spcAft>
                <a:spcPts val="0"/>
              </a:spcAft>
              <a:buSzPts val="2800"/>
              <a:buChar char="•"/>
            </a:pPr>
            <a:r>
              <a:rPr lang="en-US"/>
              <a:t>Polar aprotic solvents.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Effect on Stereochemistry</a:t>
            </a:r>
            <a:endParaRPr>
              <a:solidFill>
                <a:srgbClr val="1C4587"/>
              </a:solidFill>
            </a:endParaRPr>
          </a:p>
        </p:txBody>
      </p:sp>
      <p:sp>
        <p:nvSpPr>
          <p:cNvPr id="211" name="Google Shape;211;p29"/>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a:bodyPr>
          <a:lstStyle/>
          <a:p>
            <a:pPr marL="457200" lvl="0" indent="-406400" algn="l" rtl="0">
              <a:spcBef>
                <a:spcPts val="560"/>
              </a:spcBef>
              <a:spcAft>
                <a:spcPts val="0"/>
              </a:spcAft>
              <a:buSzPts val="2800"/>
              <a:buChar char="•"/>
            </a:pPr>
            <a:r>
              <a:rPr lang="en-US"/>
              <a:t>These reactions require the leaving group to be ant-planar (180 degrees) to the proton that is to be removed by the strong base.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EN1 Reactions</a:t>
            </a:r>
            <a:endParaRPr>
              <a:solidFill>
                <a:srgbClr val="1C4587"/>
              </a:solidFill>
            </a:endParaRPr>
          </a:p>
        </p:txBody>
      </p:sp>
      <p:sp>
        <p:nvSpPr>
          <p:cNvPr id="218" name="Google Shape;218;p30"/>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a:bodyPr>
          <a:lstStyle/>
          <a:p>
            <a:pPr marL="457200" lvl="0" indent="-406400" algn="l" rtl="0">
              <a:spcBef>
                <a:spcPts val="560"/>
              </a:spcBef>
              <a:spcAft>
                <a:spcPts val="0"/>
              </a:spcAft>
              <a:buSzPts val="2800"/>
              <a:buChar char="•"/>
            </a:pPr>
            <a:r>
              <a:rPr lang="en-US"/>
              <a:t>Unimolecular reactions.</a:t>
            </a:r>
            <a:endParaRPr/>
          </a:p>
          <a:p>
            <a:pPr marL="457200" lvl="0" indent="-406400" algn="l" rtl="0">
              <a:spcBef>
                <a:spcPts val="0"/>
              </a:spcBef>
              <a:spcAft>
                <a:spcPts val="0"/>
              </a:spcAft>
              <a:buSzPts val="2800"/>
              <a:buChar char="•"/>
            </a:pPr>
            <a:r>
              <a:rPr lang="en-US"/>
              <a:t>Two step reaction involving</a:t>
            </a:r>
            <a:endParaRPr/>
          </a:p>
          <a:p>
            <a:pPr marL="914400" lvl="1" indent="-406400" algn="l" rtl="0">
              <a:spcBef>
                <a:spcPts val="0"/>
              </a:spcBef>
              <a:spcAft>
                <a:spcPts val="0"/>
              </a:spcAft>
              <a:buSzPts val="2800"/>
              <a:buChar char="–"/>
            </a:pPr>
            <a:r>
              <a:rPr lang="en-US"/>
              <a:t>Ionization</a:t>
            </a:r>
            <a:endParaRPr/>
          </a:p>
          <a:p>
            <a:pPr marL="914400" lvl="1" indent="-406400" algn="l" rtl="0">
              <a:spcBef>
                <a:spcPts val="0"/>
              </a:spcBef>
              <a:spcAft>
                <a:spcPts val="0"/>
              </a:spcAft>
              <a:buSzPts val="2800"/>
              <a:buChar char="–"/>
            </a:pPr>
            <a:r>
              <a:rPr lang="en-US"/>
              <a:t>Deprotonation</a:t>
            </a:r>
            <a:endParaRPr/>
          </a:p>
          <a:p>
            <a:pPr marL="0" lvl="0" indent="0" algn="l" rtl="0">
              <a:spcBef>
                <a:spcPts val="560"/>
              </a:spcBef>
              <a:spcAft>
                <a:spcPts val="0"/>
              </a:spcAft>
              <a:buNone/>
            </a:pPr>
            <a:endParaRPr/>
          </a:p>
          <a:p>
            <a:pPr marL="914400" lvl="0" indent="0" algn="l" rtl="0">
              <a:spcBef>
                <a:spcPts val="56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Mechanism</a:t>
            </a:r>
            <a:endParaRPr>
              <a:solidFill>
                <a:srgbClr val="1C4587"/>
              </a:solidFill>
            </a:endParaRPr>
          </a:p>
        </p:txBody>
      </p:sp>
      <p:sp>
        <p:nvSpPr>
          <p:cNvPr id="225" name="Google Shape;225;p31"/>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endParaRPr/>
          </a:p>
          <a:p>
            <a:pPr marL="0" lvl="0" indent="0" algn="l" rtl="0">
              <a:spcBef>
                <a:spcPts val="560"/>
              </a:spcBef>
              <a:spcAft>
                <a:spcPts val="0"/>
              </a:spcAft>
              <a:buNone/>
            </a:pPr>
            <a:endParaRPr/>
          </a:p>
          <a:p>
            <a:pPr marL="0" lvl="0" indent="0" algn="l" rtl="0">
              <a:spcBef>
                <a:spcPts val="560"/>
              </a:spcBef>
              <a:spcAft>
                <a:spcPts val="0"/>
              </a:spcAft>
              <a:buNone/>
            </a:pPr>
            <a:endParaRPr/>
          </a:p>
          <a:p>
            <a:pPr marL="0" lvl="0" indent="0" algn="l" rtl="0">
              <a:spcBef>
                <a:spcPts val="560"/>
              </a:spcBef>
              <a:spcAft>
                <a:spcPts val="0"/>
              </a:spcAft>
              <a:buNone/>
            </a:pPr>
            <a:endParaRPr/>
          </a:p>
          <a:p>
            <a:pPr marL="0" lvl="0" indent="0" algn="l" rtl="0">
              <a:spcBef>
                <a:spcPts val="560"/>
              </a:spcBef>
              <a:spcAft>
                <a:spcPts val="0"/>
              </a:spcAft>
              <a:buNone/>
            </a:pPr>
            <a:endParaRPr/>
          </a:p>
          <a:p>
            <a:pPr marL="0" lvl="0" indent="0" algn="l" rtl="0">
              <a:spcBef>
                <a:spcPts val="560"/>
              </a:spcBef>
              <a:spcAft>
                <a:spcPts val="0"/>
              </a:spcAft>
              <a:buNone/>
            </a:pPr>
            <a:endParaRPr/>
          </a:p>
          <a:p>
            <a:pPr marL="0" lvl="0" indent="0" algn="l" rtl="0">
              <a:spcBef>
                <a:spcPts val="560"/>
              </a:spcBef>
              <a:spcAft>
                <a:spcPts val="0"/>
              </a:spcAft>
              <a:buNone/>
            </a:pPr>
            <a:endParaRPr/>
          </a:p>
        </p:txBody>
      </p:sp>
      <p:pic>
        <p:nvPicPr>
          <p:cNvPr id="226" name="Google Shape;226;p31"/>
          <p:cNvPicPr preferRelativeResize="0"/>
          <p:nvPr/>
        </p:nvPicPr>
        <p:blipFill>
          <a:blip r:embed="rId3">
            <a:alphaModFix/>
          </a:blip>
          <a:stretch>
            <a:fillRect/>
          </a:stretch>
        </p:blipFill>
        <p:spPr>
          <a:xfrm>
            <a:off x="494075" y="1259275"/>
            <a:ext cx="7002049" cy="2873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Conditions</a:t>
            </a:r>
            <a:endParaRPr>
              <a:solidFill>
                <a:srgbClr val="1C4587"/>
              </a:solidFill>
            </a:endParaRPr>
          </a:p>
        </p:txBody>
      </p:sp>
      <p:sp>
        <p:nvSpPr>
          <p:cNvPr id="233" name="Google Shape;233;p32"/>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a:bodyPr>
          <a:lstStyle/>
          <a:p>
            <a:pPr marL="457200" lvl="0" indent="-406400" algn="l" rtl="0">
              <a:spcBef>
                <a:spcPts val="560"/>
              </a:spcBef>
              <a:spcAft>
                <a:spcPts val="0"/>
              </a:spcAft>
              <a:buSzPts val="2800"/>
              <a:buChar char="•"/>
            </a:pPr>
            <a:r>
              <a:rPr lang="en-US"/>
              <a:t>Favoured by a slightly acidic environment.</a:t>
            </a:r>
            <a:endParaRPr/>
          </a:p>
          <a:p>
            <a:pPr marL="457200" lvl="0" indent="-406400" algn="l" rtl="0">
              <a:spcBef>
                <a:spcPts val="0"/>
              </a:spcBef>
              <a:spcAft>
                <a:spcPts val="0"/>
              </a:spcAft>
              <a:buSzPts val="2800"/>
              <a:buChar char="•"/>
            </a:pPr>
            <a:r>
              <a:rPr lang="en-US"/>
              <a:t>High temperature accelerates the reaction.</a:t>
            </a:r>
            <a:endParaRPr/>
          </a:p>
          <a:p>
            <a:pPr marL="457200" lvl="0" indent="-406400" algn="l" rtl="0">
              <a:spcBef>
                <a:spcPts val="0"/>
              </a:spcBef>
              <a:spcAft>
                <a:spcPts val="0"/>
              </a:spcAft>
              <a:buSzPts val="2800"/>
              <a:buChar char="•"/>
            </a:pPr>
            <a:r>
              <a:rPr lang="en-US"/>
              <a:t>Favoured by steric hindrance.</a:t>
            </a:r>
            <a:endParaRPr/>
          </a:p>
          <a:p>
            <a:pPr marL="457200" lvl="0" indent="0" algn="l" rtl="0">
              <a:spcBef>
                <a:spcPts val="56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464572" y="342324"/>
            <a:ext cx="8259098" cy="76352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B0F0"/>
              </a:buClr>
              <a:buSzPts val="3600"/>
              <a:buFont typeface="Calibri"/>
              <a:buNone/>
            </a:pPr>
            <a:r>
              <a:rPr lang="en-US">
                <a:solidFill>
                  <a:srgbClr val="1C4587"/>
                </a:solidFill>
              </a:rPr>
              <a:t>SN2 Reactions</a:t>
            </a:r>
            <a:endParaRPr>
              <a:solidFill>
                <a:srgbClr val="1C4587"/>
              </a:solidFill>
            </a:endParaRPr>
          </a:p>
        </p:txBody>
      </p:sp>
      <p:sp>
        <p:nvSpPr>
          <p:cNvPr id="103" name="Google Shape;103;p15"/>
          <p:cNvSpPr txBox="1">
            <a:spLocks noGrp="1"/>
          </p:cNvSpPr>
          <p:nvPr>
            <p:ph type="body" idx="1"/>
          </p:nvPr>
        </p:nvSpPr>
        <p:spPr>
          <a:xfrm>
            <a:off x="463714" y="1253613"/>
            <a:ext cx="8246100" cy="3525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F243E"/>
              </a:buClr>
              <a:buSzPts val="2800"/>
              <a:buChar char="•"/>
            </a:pPr>
            <a:r>
              <a:rPr lang="en-US"/>
              <a:t>A reaction involving an alkyl halide.</a:t>
            </a:r>
            <a:endParaRPr/>
          </a:p>
          <a:p>
            <a:pPr marL="342900" lvl="0" indent="-342900" algn="l" rtl="0">
              <a:spcBef>
                <a:spcPts val="0"/>
              </a:spcBef>
              <a:spcAft>
                <a:spcPts val="0"/>
              </a:spcAft>
              <a:buSzPts val="2800"/>
              <a:buChar char="•"/>
            </a:pPr>
            <a:r>
              <a:rPr lang="en-US"/>
              <a:t>Halogen atom is substituted by a nucleophile.</a:t>
            </a:r>
            <a:endParaRPr/>
          </a:p>
          <a:p>
            <a:pPr marL="342900" lvl="0" indent="-342900" algn="l" rtl="0">
              <a:spcBef>
                <a:spcPts val="0"/>
              </a:spcBef>
              <a:spcAft>
                <a:spcPts val="0"/>
              </a:spcAft>
              <a:buSzPts val="2800"/>
              <a:buChar char="•"/>
            </a:pPr>
            <a:r>
              <a:rPr lang="en-US"/>
              <a:t>The saturated carbon participates in the rxn.</a:t>
            </a:r>
            <a:endParaRPr/>
          </a:p>
          <a:p>
            <a:pPr marL="0" lvl="0" indent="0" algn="l" rtl="0">
              <a:spcBef>
                <a:spcPts val="0"/>
              </a:spcBef>
              <a:spcAft>
                <a:spcPts val="0"/>
              </a:spcAft>
              <a:buNone/>
            </a:pPr>
            <a:endParaRPr/>
          </a:p>
          <a:p>
            <a:pPr marL="342900" lvl="0" indent="-165100" algn="l" rtl="0">
              <a:spcBef>
                <a:spcPts val="560"/>
              </a:spcBef>
              <a:spcAft>
                <a:spcPts val="0"/>
              </a:spcAft>
              <a:buClr>
                <a:srgbClr val="0F243E"/>
              </a:buClr>
              <a:buSzPts val="2800"/>
              <a:buNone/>
            </a:pPr>
            <a:endParaRPr/>
          </a:p>
          <a:p>
            <a:pPr marL="342900" lvl="0" indent="-165100" algn="l" rtl="0">
              <a:spcBef>
                <a:spcPts val="560"/>
              </a:spcBef>
              <a:spcAft>
                <a:spcPts val="0"/>
              </a:spcAft>
              <a:buClr>
                <a:srgbClr val="0F243E"/>
              </a:buClr>
              <a:buSzPts val="2800"/>
              <a:buNone/>
            </a:pPr>
            <a:r>
              <a:rPr lang="en-US"/>
              <a:t>Bromine (nucleophilic in ionic</a:t>
            </a:r>
            <a:endParaRPr/>
          </a:p>
          <a:p>
            <a:pPr marL="342900" lvl="0" indent="-165100" algn="l" rtl="0">
              <a:spcBef>
                <a:spcPts val="560"/>
              </a:spcBef>
              <a:spcAft>
                <a:spcPts val="0"/>
              </a:spcAft>
              <a:buClr>
                <a:srgbClr val="0F243E"/>
              </a:buClr>
              <a:buSzPts val="2800"/>
              <a:buNone/>
            </a:pPr>
            <a:r>
              <a:rPr lang="en-US"/>
              <a:t>form)</a:t>
            </a:r>
            <a:endParaRPr/>
          </a:p>
        </p:txBody>
      </p:sp>
      <p:pic>
        <p:nvPicPr>
          <p:cNvPr id="104" name="Google Shape;104;p15"/>
          <p:cNvPicPr preferRelativeResize="0"/>
          <p:nvPr/>
        </p:nvPicPr>
        <p:blipFill>
          <a:blip r:embed="rId3">
            <a:alphaModFix/>
          </a:blip>
          <a:stretch>
            <a:fillRect/>
          </a:stretch>
        </p:blipFill>
        <p:spPr>
          <a:xfrm>
            <a:off x="5796250" y="2695925"/>
            <a:ext cx="2325001" cy="20827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3"/>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Effects on Stereochemistry</a:t>
            </a:r>
            <a:endParaRPr>
              <a:solidFill>
                <a:srgbClr val="1C4587"/>
              </a:solidFill>
            </a:endParaRPr>
          </a:p>
        </p:txBody>
      </p:sp>
      <p:sp>
        <p:nvSpPr>
          <p:cNvPr id="240" name="Google Shape;240;p33"/>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a:bodyPr>
          <a:lstStyle/>
          <a:p>
            <a:pPr marL="457200" lvl="0" indent="-406400" algn="l" rtl="0">
              <a:spcBef>
                <a:spcPts val="560"/>
              </a:spcBef>
              <a:spcAft>
                <a:spcPts val="0"/>
              </a:spcAft>
              <a:buSzPts val="2800"/>
              <a:buChar char="•"/>
            </a:pPr>
            <a:r>
              <a:rPr lang="en-US"/>
              <a:t>The reaction does not have any anti-planar or peri-planar requirements. However it is normally accompanied by the rearrangement of carbacations.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References</a:t>
            </a:r>
            <a:endParaRPr>
              <a:solidFill>
                <a:srgbClr val="1C4587"/>
              </a:solidFill>
            </a:endParaRPr>
          </a:p>
        </p:txBody>
      </p:sp>
      <p:sp>
        <p:nvSpPr>
          <p:cNvPr id="247" name="Google Shape;247;p34"/>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fontScale="25000" lnSpcReduction="20000"/>
          </a:bodyPr>
          <a:lstStyle/>
          <a:p>
            <a:pPr marL="457200" lvl="0" indent="-457200" algn="l" rtl="0">
              <a:lnSpc>
                <a:spcPct val="200000"/>
              </a:lnSpc>
              <a:spcBef>
                <a:spcPts val="1200"/>
              </a:spcBef>
              <a:spcAft>
                <a:spcPts val="0"/>
              </a:spcAft>
              <a:buClr>
                <a:schemeClr val="dk1"/>
              </a:buClr>
              <a:buSzPct val="29333"/>
              <a:buFont typeface="Arial"/>
              <a:buNone/>
            </a:pPr>
            <a:r>
              <a:rPr lang="en-US" sz="3750">
                <a:solidFill>
                  <a:schemeClr val="dk1"/>
                </a:solidFill>
                <a:latin typeface="Arial"/>
                <a:ea typeface="Arial"/>
                <a:cs typeface="Arial"/>
                <a:sym typeface="Arial"/>
              </a:rPr>
              <a:t>Britannica, T. Editors of Encyclopaedia (2011, December 16). </a:t>
            </a:r>
            <a:r>
              <a:rPr lang="en-US" sz="3750" i="1">
                <a:solidFill>
                  <a:schemeClr val="dk1"/>
                </a:solidFill>
                <a:latin typeface="Arial"/>
                <a:ea typeface="Arial"/>
                <a:cs typeface="Arial"/>
                <a:sym typeface="Arial"/>
              </a:rPr>
              <a:t>Elimination reaction</a:t>
            </a:r>
            <a:r>
              <a:rPr lang="en-US" sz="3750">
                <a:solidFill>
                  <a:schemeClr val="dk1"/>
                </a:solidFill>
                <a:latin typeface="Arial"/>
                <a:ea typeface="Arial"/>
                <a:cs typeface="Arial"/>
                <a:sym typeface="Arial"/>
              </a:rPr>
              <a:t>. Encyclopedia Britannica.</a:t>
            </a:r>
            <a:r>
              <a:rPr lang="en-US" sz="3750">
                <a:solidFill>
                  <a:schemeClr val="dk1"/>
                </a:solidFill>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3750" u="sng">
                <a:solidFill>
                  <a:schemeClr val="hlink"/>
                </a:solidFill>
                <a:latin typeface="Arial"/>
                <a:ea typeface="Arial"/>
                <a:cs typeface="Arial"/>
                <a:sym typeface="Arial"/>
                <a:hlinkClick r:id="rId3"/>
              </a:rPr>
              <a:t>https://www.britannica.com/science/elimination-reaction</a:t>
            </a:r>
            <a:endParaRPr sz="3750" u="sng">
              <a:solidFill>
                <a:schemeClr val="hlink"/>
              </a:solidFill>
              <a:latin typeface="Arial"/>
              <a:ea typeface="Arial"/>
              <a:cs typeface="Arial"/>
              <a:sym typeface="Arial"/>
            </a:endParaRPr>
          </a:p>
          <a:p>
            <a:pPr marL="457200" lvl="0" indent="-457200" algn="l" rtl="0">
              <a:lnSpc>
                <a:spcPct val="200000"/>
              </a:lnSpc>
              <a:spcBef>
                <a:spcPts val="1200"/>
              </a:spcBef>
              <a:spcAft>
                <a:spcPts val="0"/>
              </a:spcAft>
              <a:buClr>
                <a:schemeClr val="dk1"/>
              </a:buClr>
              <a:buSzPct val="29333"/>
              <a:buFont typeface="Arial"/>
              <a:buNone/>
            </a:pPr>
            <a:r>
              <a:rPr lang="en-US" sz="3750">
                <a:solidFill>
                  <a:schemeClr val="dk1"/>
                </a:solidFill>
                <a:latin typeface="Arial"/>
                <a:ea typeface="Arial"/>
                <a:cs typeface="Arial"/>
                <a:sym typeface="Arial"/>
              </a:rPr>
              <a:t>Hamlin, Trevor A. et al (2018). </a:t>
            </a:r>
            <a:r>
              <a:rPr lang="en-US" sz="3750" i="1">
                <a:solidFill>
                  <a:schemeClr val="dk1"/>
                </a:solidFill>
                <a:latin typeface="Arial"/>
                <a:ea typeface="Arial"/>
                <a:cs typeface="Arial"/>
                <a:sym typeface="Arial"/>
              </a:rPr>
              <a:t>"Nucleophilic Substitution (SN 2): Dependence On Nucleophile, Leaving Group, Central Atom, Substituents, And Solvent".</a:t>
            </a:r>
            <a:r>
              <a:rPr lang="en-US" sz="3750">
                <a:solidFill>
                  <a:schemeClr val="dk1"/>
                </a:solidFill>
                <a:latin typeface="Arial"/>
                <a:ea typeface="Arial"/>
                <a:cs typeface="Arial"/>
                <a:sym typeface="Arial"/>
              </a:rPr>
              <a:t> Chemphyschem, vol 19, no. 11, , pp. 1315-1330. Wiley, doi:10.1002/cphc.201701363. Accessed 28 Feb 2021.</a:t>
            </a:r>
            <a:endParaRPr sz="3750">
              <a:solidFill>
                <a:schemeClr val="dk1"/>
              </a:solidFill>
              <a:latin typeface="Arial"/>
              <a:ea typeface="Arial"/>
              <a:cs typeface="Arial"/>
              <a:sym typeface="Arial"/>
            </a:endParaRPr>
          </a:p>
          <a:p>
            <a:pPr marL="457200" lvl="0" indent="-457200" algn="l" rtl="0">
              <a:lnSpc>
                <a:spcPct val="200000"/>
              </a:lnSpc>
              <a:spcBef>
                <a:spcPts val="1200"/>
              </a:spcBef>
              <a:spcAft>
                <a:spcPts val="0"/>
              </a:spcAft>
              <a:buClr>
                <a:schemeClr val="dk1"/>
              </a:buClr>
              <a:buSzPct val="29333"/>
              <a:buFont typeface="Arial"/>
              <a:buNone/>
            </a:pPr>
            <a:r>
              <a:rPr lang="en-US" sz="3750">
                <a:solidFill>
                  <a:schemeClr val="dk1"/>
                </a:solidFill>
                <a:latin typeface="Arial"/>
                <a:ea typeface="Arial"/>
                <a:cs typeface="Arial"/>
                <a:sym typeface="Arial"/>
              </a:rPr>
              <a:t>"7.18: Comparison Of E1 And E2 Reactions". </a:t>
            </a:r>
            <a:r>
              <a:rPr lang="en-US" sz="3750" i="1">
                <a:solidFill>
                  <a:schemeClr val="dk1"/>
                </a:solidFill>
                <a:latin typeface="Arial"/>
                <a:ea typeface="Arial"/>
                <a:cs typeface="Arial"/>
                <a:sym typeface="Arial"/>
              </a:rPr>
              <a:t>Chemistry Libretexts</a:t>
            </a:r>
            <a:r>
              <a:rPr lang="en-US" sz="3750">
                <a:solidFill>
                  <a:schemeClr val="dk1"/>
                </a:solidFill>
                <a:latin typeface="Arial"/>
                <a:ea typeface="Arial"/>
                <a:cs typeface="Arial"/>
                <a:sym typeface="Arial"/>
              </a:rPr>
              <a:t>, 2016, https://chem.libretexts.org/Bookshelves/Organic_Chemistry/Map%3A_Organic_Chemistry_(Wade)/07%3A_Alkyl_Halides%3A_Nucleophilic_Substitution_and_Elimination/7.18%3A_Comparison_of_E1_and_E2_Reactions. Accessed 28 Feb 2021.</a:t>
            </a:r>
            <a:endParaRPr sz="3750">
              <a:solidFill>
                <a:schemeClr val="dk1"/>
              </a:solidFill>
              <a:latin typeface="Arial"/>
              <a:ea typeface="Arial"/>
              <a:cs typeface="Arial"/>
              <a:sym typeface="Arial"/>
            </a:endParaRPr>
          </a:p>
          <a:p>
            <a:pPr marL="457200" lvl="0" indent="-457200" algn="l" rtl="0">
              <a:lnSpc>
                <a:spcPct val="200000"/>
              </a:lnSpc>
              <a:spcBef>
                <a:spcPts val="1200"/>
              </a:spcBef>
              <a:spcAft>
                <a:spcPts val="0"/>
              </a:spcAft>
              <a:buClr>
                <a:schemeClr val="dk1"/>
              </a:buClr>
              <a:buSzPct val="29333"/>
              <a:buFont typeface="Arial"/>
              <a:buNone/>
            </a:pPr>
            <a:r>
              <a:rPr lang="en-US" sz="3750">
                <a:solidFill>
                  <a:schemeClr val="dk1"/>
                </a:solidFill>
                <a:latin typeface="Arial"/>
                <a:ea typeface="Arial"/>
                <a:cs typeface="Arial"/>
                <a:sym typeface="Arial"/>
              </a:rPr>
              <a:t>"Stereochemistry — Definition And Chirality | Medical Library". </a:t>
            </a:r>
            <a:r>
              <a:rPr lang="en-US" sz="3750" i="1">
                <a:solidFill>
                  <a:schemeClr val="dk1"/>
                </a:solidFill>
                <a:latin typeface="Arial"/>
                <a:ea typeface="Arial"/>
                <a:cs typeface="Arial"/>
                <a:sym typeface="Arial"/>
              </a:rPr>
              <a:t>The Lecturio Online Medical Library </a:t>
            </a:r>
            <a:r>
              <a:rPr lang="en-US" sz="3750">
                <a:solidFill>
                  <a:schemeClr val="dk1"/>
                </a:solidFill>
                <a:latin typeface="Arial"/>
                <a:ea typeface="Arial"/>
                <a:cs typeface="Arial"/>
                <a:sym typeface="Arial"/>
              </a:rPr>
              <a:t>, 2016, https://www.lecturio.com/magazine/stereochemistry/. Accessed 28 Feb 2021.</a:t>
            </a:r>
            <a:endParaRPr sz="3750">
              <a:solidFill>
                <a:schemeClr val="dk1"/>
              </a:solidFill>
              <a:latin typeface="Arial"/>
              <a:ea typeface="Arial"/>
              <a:cs typeface="Arial"/>
              <a:sym typeface="Arial"/>
            </a:endParaRPr>
          </a:p>
          <a:p>
            <a:pPr marL="0" lvl="0" indent="0" algn="l" rtl="0">
              <a:spcBef>
                <a:spcPts val="1200"/>
              </a:spcBef>
              <a:spcAft>
                <a:spcPts val="0"/>
              </a:spcAft>
              <a:buNone/>
            </a:pP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494365" y="406537"/>
            <a:ext cx="6474869" cy="72534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B0F0"/>
              </a:buClr>
              <a:buSzPts val="3600"/>
              <a:buFont typeface="Calibri"/>
              <a:buNone/>
            </a:pPr>
            <a:r>
              <a:rPr lang="en-US">
                <a:solidFill>
                  <a:srgbClr val="1C4587"/>
                </a:solidFill>
              </a:rPr>
              <a:t>SN2 Reactions</a:t>
            </a:r>
            <a:endParaRPr>
              <a:solidFill>
                <a:srgbClr val="1C4587"/>
              </a:solidFill>
            </a:endParaRPr>
          </a:p>
        </p:txBody>
      </p:sp>
      <p:sp>
        <p:nvSpPr>
          <p:cNvPr id="110" name="Google Shape;110;p16"/>
          <p:cNvSpPr txBox="1">
            <a:spLocks noGrp="1"/>
          </p:cNvSpPr>
          <p:nvPr>
            <p:ph type="body" idx="1"/>
          </p:nvPr>
        </p:nvSpPr>
        <p:spPr>
          <a:xfrm>
            <a:off x="494071" y="1143000"/>
            <a:ext cx="6496665" cy="3545497"/>
          </a:xfrm>
          <a:prstGeom prst="rect">
            <a:avLst/>
          </a:prstGeom>
          <a:noFill/>
          <a:ln>
            <a:noFill/>
          </a:ln>
        </p:spPr>
        <p:txBody>
          <a:bodyPr spcFirstLastPara="1" wrap="square" lIns="91425" tIns="45700" rIns="91425" bIns="45700" anchor="t" anchorCtr="0">
            <a:normAutofit/>
          </a:bodyPr>
          <a:lstStyle/>
          <a:p>
            <a:pPr marL="457200" lvl="0" indent="-406400" algn="l" rtl="0">
              <a:spcBef>
                <a:spcPts val="0"/>
              </a:spcBef>
              <a:spcAft>
                <a:spcPts val="0"/>
              </a:spcAft>
              <a:buSzPts val="2800"/>
              <a:buChar char="•"/>
            </a:pPr>
            <a:r>
              <a:rPr lang="en-US"/>
              <a:t>“Nuclea-loving” particles</a:t>
            </a:r>
            <a:endParaRPr/>
          </a:p>
          <a:p>
            <a:pPr marL="914400" lvl="1" indent="-406400" algn="l" rtl="0">
              <a:spcBef>
                <a:spcPts val="0"/>
              </a:spcBef>
              <a:spcAft>
                <a:spcPts val="0"/>
              </a:spcAft>
              <a:buSzPts val="2800"/>
              <a:buChar char="–"/>
            </a:pPr>
            <a:r>
              <a:rPr lang="en-US"/>
              <a:t>Halides (Fluoride, Bromide, Chloride)</a:t>
            </a:r>
            <a:endParaRPr/>
          </a:p>
          <a:p>
            <a:pPr marL="914400" lvl="1" indent="-406400" algn="l" rtl="0">
              <a:spcBef>
                <a:spcPts val="0"/>
              </a:spcBef>
              <a:spcAft>
                <a:spcPts val="0"/>
              </a:spcAft>
              <a:buSzPts val="2800"/>
              <a:buChar char="–"/>
            </a:pPr>
            <a:r>
              <a:rPr lang="en-US"/>
              <a:t>Alkoxy group (RO–)</a:t>
            </a:r>
            <a:endParaRPr/>
          </a:p>
          <a:p>
            <a:pPr marL="914400" lvl="1" indent="-406400" algn="l" rtl="0">
              <a:spcBef>
                <a:spcPts val="0"/>
              </a:spcBef>
              <a:spcAft>
                <a:spcPts val="0"/>
              </a:spcAft>
              <a:buSzPts val="2800"/>
              <a:buChar char="–"/>
            </a:pPr>
            <a:r>
              <a:rPr lang="en-US"/>
              <a:t>Hydrogen sulphide(H2S)</a:t>
            </a:r>
            <a:endParaRPr/>
          </a:p>
          <a:p>
            <a:pPr marL="914400" lvl="1" indent="-406400" algn="l" rtl="0">
              <a:spcBef>
                <a:spcPts val="0"/>
              </a:spcBef>
              <a:spcAft>
                <a:spcPts val="0"/>
              </a:spcAft>
              <a:buSzPts val="2800"/>
              <a:buChar char="–"/>
            </a:pPr>
            <a:r>
              <a:rPr lang="en-US"/>
              <a:t>Water (H20)</a:t>
            </a:r>
            <a:endParaRPr/>
          </a:p>
          <a:p>
            <a:pPr marL="914400" lvl="1" indent="-406400" algn="l" rtl="0">
              <a:spcBef>
                <a:spcPts val="0"/>
              </a:spcBef>
              <a:spcAft>
                <a:spcPts val="0"/>
              </a:spcAft>
              <a:buSzPts val="2800"/>
              <a:buChar char="–"/>
            </a:pPr>
            <a:r>
              <a:rPr lang="en-US"/>
              <a:t>Ammonia (NH3)</a:t>
            </a:r>
            <a:endParaRPr/>
          </a:p>
          <a:p>
            <a:pPr marL="914400" lvl="1" indent="-406400" algn="l" rtl="0">
              <a:spcBef>
                <a:spcPts val="0"/>
              </a:spcBef>
              <a:spcAft>
                <a:spcPts val="0"/>
              </a:spcAft>
              <a:buSzPts val="2800"/>
              <a:buChar char="–"/>
            </a:pPr>
            <a:r>
              <a:rPr lang="en-US"/>
              <a:t>Cyanide (CN-)</a:t>
            </a:r>
            <a:endParaRPr/>
          </a:p>
          <a:p>
            <a:pPr marL="34290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Example of a SN2 Reaction</a:t>
            </a:r>
            <a:endParaRPr>
              <a:solidFill>
                <a:srgbClr val="1C4587"/>
              </a:solidFill>
            </a:endParaRPr>
          </a:p>
        </p:txBody>
      </p:sp>
      <p:sp>
        <p:nvSpPr>
          <p:cNvPr id="117" name="Google Shape;117;p17"/>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r>
              <a:rPr lang="en-US"/>
              <a:t>CH3CH2Br(aq)+NaOH(aq)⇌CH3CH2OH(aq)+NaBr(aq)</a:t>
            </a:r>
            <a:endParaRPr/>
          </a:p>
          <a:p>
            <a:pPr marL="0" lvl="0" indent="0" algn="l" rtl="0">
              <a:spcBef>
                <a:spcPts val="560"/>
              </a:spcBef>
              <a:spcAft>
                <a:spcPts val="0"/>
              </a:spcAft>
              <a:buNone/>
            </a:pPr>
            <a:endParaRPr/>
          </a:p>
        </p:txBody>
      </p:sp>
      <p:pic>
        <p:nvPicPr>
          <p:cNvPr id="118" name="Google Shape;118;p17"/>
          <p:cNvPicPr preferRelativeResize="0"/>
          <p:nvPr/>
        </p:nvPicPr>
        <p:blipFill>
          <a:blip r:embed="rId3">
            <a:alphaModFix/>
          </a:blip>
          <a:stretch>
            <a:fillRect/>
          </a:stretch>
        </p:blipFill>
        <p:spPr>
          <a:xfrm>
            <a:off x="334700" y="2277225"/>
            <a:ext cx="6634575" cy="2866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Mechanism</a:t>
            </a:r>
            <a:endParaRPr>
              <a:solidFill>
                <a:srgbClr val="1C4587"/>
              </a:solidFill>
            </a:endParaRPr>
          </a:p>
        </p:txBody>
      </p:sp>
      <p:sp>
        <p:nvSpPr>
          <p:cNvPr id="125" name="Google Shape;125;p18"/>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r>
              <a:rPr lang="en-US"/>
              <a:t>Step 1: </a:t>
            </a:r>
            <a:endParaRPr/>
          </a:p>
          <a:p>
            <a:pPr marL="0" lvl="0" indent="0" algn="l" rtl="0">
              <a:spcBef>
                <a:spcPts val="560"/>
              </a:spcBef>
              <a:spcAft>
                <a:spcPts val="0"/>
              </a:spcAft>
              <a:buNone/>
            </a:pPr>
            <a:endParaRPr/>
          </a:p>
          <a:p>
            <a:pPr marL="0" lvl="0" indent="0" algn="l" rtl="0">
              <a:spcBef>
                <a:spcPts val="560"/>
              </a:spcBef>
              <a:spcAft>
                <a:spcPts val="0"/>
              </a:spcAft>
              <a:buNone/>
            </a:pPr>
            <a:endParaRPr/>
          </a:p>
          <a:p>
            <a:pPr marL="0" lvl="0" indent="0" algn="l" rtl="0">
              <a:spcBef>
                <a:spcPts val="560"/>
              </a:spcBef>
              <a:spcAft>
                <a:spcPts val="0"/>
              </a:spcAft>
              <a:buNone/>
            </a:pPr>
            <a:endParaRPr/>
          </a:p>
          <a:p>
            <a:pPr marL="0" lvl="0" indent="0" algn="l" rtl="0">
              <a:spcBef>
                <a:spcPts val="560"/>
              </a:spcBef>
              <a:spcAft>
                <a:spcPts val="0"/>
              </a:spcAft>
              <a:buNone/>
            </a:pPr>
            <a:r>
              <a:rPr lang="en-US"/>
              <a:t>Step 2 :</a:t>
            </a:r>
            <a:endParaRPr/>
          </a:p>
        </p:txBody>
      </p:sp>
      <p:pic>
        <p:nvPicPr>
          <p:cNvPr id="126" name="Google Shape;126;p18"/>
          <p:cNvPicPr preferRelativeResize="0"/>
          <p:nvPr/>
        </p:nvPicPr>
        <p:blipFill>
          <a:blip r:embed="rId3">
            <a:alphaModFix/>
          </a:blip>
          <a:stretch>
            <a:fillRect/>
          </a:stretch>
        </p:blipFill>
        <p:spPr>
          <a:xfrm>
            <a:off x="1984600" y="1077200"/>
            <a:ext cx="5648325" cy="1881950"/>
          </a:xfrm>
          <a:prstGeom prst="rect">
            <a:avLst/>
          </a:prstGeom>
          <a:noFill/>
          <a:ln>
            <a:noFill/>
          </a:ln>
        </p:spPr>
      </p:pic>
      <p:pic>
        <p:nvPicPr>
          <p:cNvPr id="127" name="Google Shape;127;p18"/>
          <p:cNvPicPr preferRelativeResize="0"/>
          <p:nvPr/>
        </p:nvPicPr>
        <p:blipFill>
          <a:blip r:embed="rId4">
            <a:alphaModFix/>
          </a:blip>
          <a:stretch>
            <a:fillRect/>
          </a:stretch>
        </p:blipFill>
        <p:spPr>
          <a:xfrm>
            <a:off x="1984588" y="2959138"/>
            <a:ext cx="5648325" cy="2200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Conditions</a:t>
            </a:r>
            <a:endParaRPr>
              <a:solidFill>
                <a:srgbClr val="1C4587"/>
              </a:solidFill>
            </a:endParaRPr>
          </a:p>
        </p:txBody>
      </p:sp>
      <p:sp>
        <p:nvSpPr>
          <p:cNvPr id="134" name="Google Shape;134;p19"/>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a:bodyPr>
          <a:lstStyle/>
          <a:p>
            <a:pPr marL="457200" lvl="0" indent="-406400" algn="l" rtl="0">
              <a:spcBef>
                <a:spcPts val="560"/>
              </a:spcBef>
              <a:spcAft>
                <a:spcPts val="0"/>
              </a:spcAft>
              <a:buSzPts val="2800"/>
              <a:buChar char="•"/>
            </a:pPr>
            <a:r>
              <a:rPr lang="en-US"/>
              <a:t>Good leaving groups (weak bases).</a:t>
            </a:r>
            <a:endParaRPr/>
          </a:p>
          <a:p>
            <a:pPr marL="457200" lvl="0" indent="-406400" algn="l" rtl="0">
              <a:spcBef>
                <a:spcPts val="0"/>
              </a:spcBef>
              <a:spcAft>
                <a:spcPts val="0"/>
              </a:spcAft>
              <a:buSzPts val="2800"/>
              <a:buChar char="•"/>
            </a:pPr>
            <a:r>
              <a:rPr lang="en-US"/>
              <a:t>Predominantly involve primary and secondary alkyl halides.</a:t>
            </a:r>
            <a:endParaRPr/>
          </a:p>
          <a:p>
            <a:pPr marL="457200" lvl="0" indent="-406400" algn="l" rtl="0">
              <a:spcBef>
                <a:spcPts val="0"/>
              </a:spcBef>
              <a:spcAft>
                <a:spcPts val="0"/>
              </a:spcAft>
              <a:buSzPts val="2800"/>
              <a:buChar char="•"/>
            </a:pPr>
            <a:r>
              <a:rPr lang="en-US"/>
              <a:t>Reaction rate enhanced by polar aprotic solvents.</a:t>
            </a:r>
            <a:endParaRPr/>
          </a:p>
          <a:p>
            <a:pPr marL="457200" lvl="0" indent="-406400" algn="l" rtl="0">
              <a:spcBef>
                <a:spcPts val="0"/>
              </a:spcBef>
              <a:spcAft>
                <a:spcPts val="0"/>
              </a:spcAft>
              <a:buSzPts val="2800"/>
              <a:buChar char="•"/>
            </a:pPr>
            <a:r>
              <a:rPr lang="en-US"/>
              <a:t>Backside attack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Effect on Stereochemistry</a:t>
            </a:r>
            <a:endParaRPr>
              <a:solidFill>
                <a:srgbClr val="1C4587"/>
              </a:solidFill>
            </a:endParaRPr>
          </a:p>
        </p:txBody>
      </p:sp>
      <p:sp>
        <p:nvSpPr>
          <p:cNvPr id="141" name="Google Shape;141;p20"/>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lnSpcReduction="20000"/>
          </a:bodyPr>
          <a:lstStyle/>
          <a:p>
            <a:pPr marL="457200" lvl="0" indent="-406400" algn="l" rtl="0">
              <a:spcBef>
                <a:spcPts val="560"/>
              </a:spcBef>
              <a:spcAft>
                <a:spcPts val="0"/>
              </a:spcAft>
              <a:buSzPts val="2800"/>
              <a:buChar char="•"/>
            </a:pPr>
            <a:r>
              <a:rPr lang="en-US"/>
              <a:t>The backside attacks of SN2 reactions result in the inversion of the product in comparison to the substrate.</a:t>
            </a:r>
            <a:endParaRPr/>
          </a:p>
          <a:p>
            <a:pPr marL="457200" lvl="0" indent="0" algn="l" rtl="0">
              <a:spcBef>
                <a:spcPts val="560"/>
              </a:spcBef>
              <a:spcAft>
                <a:spcPts val="0"/>
              </a:spcAft>
              <a:buNone/>
            </a:pPr>
            <a:endParaRPr/>
          </a:p>
          <a:p>
            <a:pPr marL="457200" lvl="0" indent="0" algn="l" rtl="0">
              <a:spcBef>
                <a:spcPts val="560"/>
              </a:spcBef>
              <a:spcAft>
                <a:spcPts val="0"/>
              </a:spcAft>
              <a:buNone/>
            </a:pPr>
            <a:endParaRPr/>
          </a:p>
          <a:p>
            <a:pPr marL="457200" lvl="0" indent="0" algn="l" rtl="0">
              <a:spcBef>
                <a:spcPts val="560"/>
              </a:spcBef>
              <a:spcAft>
                <a:spcPts val="0"/>
              </a:spcAft>
              <a:buNone/>
            </a:pPr>
            <a:endParaRPr/>
          </a:p>
          <a:p>
            <a:pPr marL="457200" lvl="0" indent="0" algn="l" rtl="0">
              <a:spcBef>
                <a:spcPts val="560"/>
              </a:spcBef>
              <a:spcAft>
                <a:spcPts val="0"/>
              </a:spcAft>
              <a:buNone/>
            </a:pPr>
            <a:endParaRPr/>
          </a:p>
          <a:p>
            <a:pPr marL="3200400" lvl="0" indent="457200" algn="l" rtl="0">
              <a:spcBef>
                <a:spcPts val="560"/>
              </a:spcBef>
              <a:spcAft>
                <a:spcPts val="0"/>
              </a:spcAft>
              <a:buNone/>
            </a:pPr>
            <a:r>
              <a:rPr lang="en-US"/>
              <a:t>                                         </a:t>
            </a:r>
            <a:r>
              <a:rPr lang="en-US" sz="1200" i="1">
                <a:solidFill>
                  <a:schemeClr val="dk1"/>
                </a:solidFill>
                <a:latin typeface="Times New Roman"/>
                <a:ea typeface="Times New Roman"/>
                <a:cs typeface="Times New Roman"/>
                <a:sym typeface="Times New Roman"/>
              </a:rPr>
              <a:t>The Lecturio Online Medical Library </a:t>
            </a:r>
            <a:r>
              <a:rPr lang="en-US" sz="1200">
                <a:solidFill>
                  <a:schemeClr val="dk1"/>
                </a:solidFill>
                <a:latin typeface="Times New Roman"/>
                <a:ea typeface="Times New Roman"/>
                <a:cs typeface="Times New Roman"/>
                <a:sym typeface="Times New Roman"/>
              </a:rPr>
              <a:t>, 2016, Stereochemistry </a:t>
            </a:r>
            <a:endParaRPr/>
          </a:p>
        </p:txBody>
      </p:sp>
      <p:pic>
        <p:nvPicPr>
          <p:cNvPr id="142" name="Google Shape;142;p20"/>
          <p:cNvPicPr preferRelativeResize="0"/>
          <p:nvPr/>
        </p:nvPicPr>
        <p:blipFill>
          <a:blip r:embed="rId3">
            <a:alphaModFix/>
          </a:blip>
          <a:stretch>
            <a:fillRect/>
          </a:stretch>
        </p:blipFill>
        <p:spPr>
          <a:xfrm>
            <a:off x="646650" y="2663050"/>
            <a:ext cx="3048000" cy="2403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SN1 Reactions</a:t>
            </a:r>
            <a:endParaRPr>
              <a:solidFill>
                <a:srgbClr val="1C4587"/>
              </a:solidFill>
            </a:endParaRPr>
          </a:p>
        </p:txBody>
      </p:sp>
      <p:sp>
        <p:nvSpPr>
          <p:cNvPr id="149" name="Google Shape;149;p21"/>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r>
              <a:rPr lang="en-US"/>
              <a:t> </a:t>
            </a:r>
            <a:endParaRPr/>
          </a:p>
        </p:txBody>
      </p:sp>
      <p:pic>
        <p:nvPicPr>
          <p:cNvPr id="150" name="Google Shape;150;p21"/>
          <p:cNvPicPr preferRelativeResize="0"/>
          <p:nvPr/>
        </p:nvPicPr>
        <p:blipFill>
          <a:blip r:embed="rId3">
            <a:alphaModFix/>
          </a:blip>
          <a:stretch>
            <a:fillRect/>
          </a:stretch>
        </p:blipFill>
        <p:spPr>
          <a:xfrm>
            <a:off x="170200" y="1131925"/>
            <a:ext cx="6632550" cy="39542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494365" y="406537"/>
            <a:ext cx="6474900" cy="725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1C4587"/>
                </a:solidFill>
              </a:rPr>
              <a:t>Mechanism</a:t>
            </a:r>
            <a:endParaRPr>
              <a:solidFill>
                <a:srgbClr val="1C4587"/>
              </a:solidFill>
            </a:endParaRPr>
          </a:p>
        </p:txBody>
      </p:sp>
      <p:sp>
        <p:nvSpPr>
          <p:cNvPr id="157" name="Google Shape;157;p22"/>
          <p:cNvSpPr txBox="1">
            <a:spLocks noGrp="1"/>
          </p:cNvSpPr>
          <p:nvPr>
            <p:ph type="body" idx="1"/>
          </p:nvPr>
        </p:nvSpPr>
        <p:spPr>
          <a:xfrm>
            <a:off x="494071" y="1143000"/>
            <a:ext cx="6496800" cy="35454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r>
              <a:rPr lang="en-US"/>
              <a:t> </a:t>
            </a:r>
            <a:endParaRPr/>
          </a:p>
        </p:txBody>
      </p:sp>
      <p:pic>
        <p:nvPicPr>
          <p:cNvPr id="158" name="Google Shape;158;p22"/>
          <p:cNvPicPr preferRelativeResize="0"/>
          <p:nvPr/>
        </p:nvPicPr>
        <p:blipFill>
          <a:blip r:embed="rId3">
            <a:alphaModFix/>
          </a:blip>
          <a:stretch>
            <a:fillRect/>
          </a:stretch>
        </p:blipFill>
        <p:spPr>
          <a:xfrm>
            <a:off x="494375" y="1143000"/>
            <a:ext cx="6420500" cy="39327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1262</Words>
  <Application>Microsoft Office PowerPoint</Application>
  <PresentationFormat>On-screen Show (16:9)</PresentationFormat>
  <Paragraphs>138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Substitution and Elimination Reactions</vt:lpstr>
      <vt:lpstr>SN2 Reactions</vt:lpstr>
      <vt:lpstr>SN2 Reactions</vt:lpstr>
      <vt:lpstr>Example of a SN2 Reaction</vt:lpstr>
      <vt:lpstr>Mechanism</vt:lpstr>
      <vt:lpstr>Conditions</vt:lpstr>
      <vt:lpstr>Effect on Stereochemistry</vt:lpstr>
      <vt:lpstr>SN1 Reactions</vt:lpstr>
      <vt:lpstr>Mechanism</vt:lpstr>
      <vt:lpstr>Mechanism</vt:lpstr>
      <vt:lpstr>Conditions</vt:lpstr>
      <vt:lpstr>Effects on Stereochemistry</vt:lpstr>
      <vt:lpstr>EN2 Reactions</vt:lpstr>
      <vt:lpstr>Mechanism</vt:lpstr>
      <vt:lpstr>Conditions</vt:lpstr>
      <vt:lpstr>Effect on Stereochemistry</vt:lpstr>
      <vt:lpstr>EN1 Reactions</vt:lpstr>
      <vt:lpstr>Mechanism</vt:lpstr>
      <vt:lpstr>Conditions</vt:lpstr>
      <vt:lpstr>Effects on Stereochemistry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Substitution and Elimination Reactions</dc:title>
  <dc:creator>CHECHE</dc:creator>
  <cp:lastModifiedBy>Simon</cp:lastModifiedBy>
  <cp:revision>1</cp:revision>
  <dcterms:modified xsi:type="dcterms:W3CDTF">2021-06-08T10:56:21Z</dcterms:modified>
</cp:coreProperties>
</file>